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134"/>
  </p:notesMasterIdLst>
  <p:sldIdLst>
    <p:sldId id="266" r:id="rId2"/>
    <p:sldId id="271" r:id="rId3"/>
    <p:sldId id="369" r:id="rId4"/>
    <p:sldId id="410" r:id="rId5"/>
    <p:sldId id="368" r:id="rId6"/>
    <p:sldId id="371" r:id="rId7"/>
    <p:sldId id="370" r:id="rId8"/>
    <p:sldId id="284" r:id="rId9"/>
    <p:sldId id="372" r:id="rId10"/>
    <p:sldId id="411" r:id="rId11"/>
    <p:sldId id="373" r:id="rId12"/>
    <p:sldId id="285" r:id="rId13"/>
    <p:sldId id="376" r:id="rId14"/>
    <p:sldId id="375" r:id="rId15"/>
    <p:sldId id="379" r:id="rId16"/>
    <p:sldId id="283" r:id="rId17"/>
    <p:sldId id="378" r:id="rId18"/>
    <p:sldId id="412" r:id="rId19"/>
    <p:sldId id="282" r:id="rId20"/>
    <p:sldId id="288" r:id="rId21"/>
    <p:sldId id="380" r:id="rId22"/>
    <p:sldId id="381" r:id="rId23"/>
    <p:sldId id="382" r:id="rId24"/>
    <p:sldId id="383" r:id="rId25"/>
    <p:sldId id="286" r:id="rId26"/>
    <p:sldId id="357" r:id="rId27"/>
    <p:sldId id="358" r:id="rId28"/>
    <p:sldId id="287" r:id="rId29"/>
    <p:sldId id="359" r:id="rId30"/>
    <p:sldId id="289" r:id="rId31"/>
    <p:sldId id="290" r:id="rId32"/>
    <p:sldId id="291" r:id="rId33"/>
    <p:sldId id="294" r:id="rId34"/>
    <p:sldId id="384" r:id="rId35"/>
    <p:sldId id="385" r:id="rId36"/>
    <p:sldId id="295" r:id="rId37"/>
    <p:sldId id="386" r:id="rId38"/>
    <p:sldId id="388" r:id="rId39"/>
    <p:sldId id="389" r:id="rId40"/>
    <p:sldId id="390" r:id="rId41"/>
    <p:sldId id="296" r:id="rId42"/>
    <p:sldId id="392" r:id="rId43"/>
    <p:sldId id="391" r:id="rId44"/>
    <p:sldId id="297" r:id="rId45"/>
    <p:sldId id="397" r:id="rId46"/>
    <p:sldId id="298" r:id="rId47"/>
    <p:sldId id="396" r:id="rId48"/>
    <p:sldId id="395" r:id="rId49"/>
    <p:sldId id="300" r:id="rId50"/>
    <p:sldId id="299" r:id="rId51"/>
    <p:sldId id="361" r:id="rId52"/>
    <p:sldId id="393" r:id="rId53"/>
    <p:sldId id="301" r:id="rId54"/>
    <p:sldId id="302" r:id="rId55"/>
    <p:sldId id="303" r:id="rId56"/>
    <p:sldId id="304" r:id="rId57"/>
    <p:sldId id="413" r:id="rId58"/>
    <p:sldId id="305" r:id="rId59"/>
    <p:sldId id="306" r:id="rId60"/>
    <p:sldId id="307" r:id="rId61"/>
    <p:sldId id="308" r:id="rId62"/>
    <p:sldId id="414" r:id="rId63"/>
    <p:sldId id="398" r:id="rId64"/>
    <p:sldId id="415" r:id="rId65"/>
    <p:sldId id="309" r:id="rId66"/>
    <p:sldId id="416" r:id="rId67"/>
    <p:sldId id="310" r:id="rId68"/>
    <p:sldId id="311" r:id="rId69"/>
    <p:sldId id="399" r:id="rId70"/>
    <p:sldId id="417" r:id="rId71"/>
    <p:sldId id="312" r:id="rId72"/>
    <p:sldId id="400" r:id="rId73"/>
    <p:sldId id="313" r:id="rId74"/>
    <p:sldId id="401" r:id="rId75"/>
    <p:sldId id="403" r:id="rId76"/>
    <p:sldId id="314" r:id="rId77"/>
    <p:sldId id="315" r:id="rId78"/>
    <p:sldId id="316" r:id="rId79"/>
    <p:sldId id="404" r:id="rId80"/>
    <p:sldId id="317" r:id="rId81"/>
    <p:sldId id="318" r:id="rId82"/>
    <p:sldId id="319" r:id="rId83"/>
    <p:sldId id="351" r:id="rId84"/>
    <p:sldId id="419" r:id="rId85"/>
    <p:sldId id="418" r:id="rId86"/>
    <p:sldId id="420" r:id="rId87"/>
    <p:sldId id="405" r:id="rId88"/>
    <p:sldId id="321" r:id="rId89"/>
    <p:sldId id="422" r:id="rId90"/>
    <p:sldId id="423" r:id="rId91"/>
    <p:sldId id="424" r:id="rId92"/>
    <p:sldId id="425" r:id="rId93"/>
    <p:sldId id="426" r:id="rId94"/>
    <p:sldId id="427" r:id="rId95"/>
    <p:sldId id="428" r:id="rId96"/>
    <p:sldId id="406" r:id="rId97"/>
    <p:sldId id="430" r:id="rId98"/>
    <p:sldId id="431" r:id="rId99"/>
    <p:sldId id="432" r:id="rId100"/>
    <p:sldId id="327" r:id="rId101"/>
    <p:sldId id="329" r:id="rId102"/>
    <p:sldId id="331" r:id="rId103"/>
    <p:sldId id="335" r:id="rId104"/>
    <p:sldId id="332" r:id="rId105"/>
    <p:sldId id="333" r:id="rId106"/>
    <p:sldId id="408" r:id="rId107"/>
    <p:sldId id="334" r:id="rId108"/>
    <p:sldId id="336" r:id="rId109"/>
    <p:sldId id="353" r:id="rId110"/>
    <p:sldId id="338" r:id="rId111"/>
    <p:sldId id="341" r:id="rId112"/>
    <p:sldId id="342" r:id="rId113"/>
    <p:sldId id="343" r:id="rId114"/>
    <p:sldId id="340" r:id="rId115"/>
    <p:sldId id="409" r:id="rId116"/>
    <p:sldId id="339" r:id="rId117"/>
    <p:sldId id="337" r:id="rId118"/>
    <p:sldId id="344" r:id="rId119"/>
    <p:sldId id="346" r:id="rId120"/>
    <p:sldId id="347" r:id="rId121"/>
    <p:sldId id="348" r:id="rId122"/>
    <p:sldId id="345" r:id="rId123"/>
    <p:sldId id="350" r:id="rId124"/>
    <p:sldId id="349" r:id="rId125"/>
    <p:sldId id="354" r:id="rId126"/>
    <p:sldId id="364" r:id="rId127"/>
    <p:sldId id="363" r:id="rId128"/>
    <p:sldId id="366" r:id="rId129"/>
    <p:sldId id="365" r:id="rId130"/>
    <p:sldId id="355" r:id="rId131"/>
    <p:sldId id="356" r:id="rId132"/>
    <p:sldId id="292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/>
    <p:restoredTop sz="93056"/>
  </p:normalViewPr>
  <p:slideViewPr>
    <p:cSldViewPr snapToGrid="0" snapToObjects="1">
      <p:cViewPr varScale="1">
        <p:scale>
          <a:sx n="76" d="100"/>
          <a:sy n="76" d="100"/>
        </p:scale>
        <p:origin x="22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23/09/2020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31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21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3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2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53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22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309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9/23/20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9/23/20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9/23/20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9/23/20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9/23/20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manoelcampo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noelcampos/sistemas-distribuido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fb.com/data-center-engineering/2017-year-in-review-data-centers/" TargetMode="External"/><Relationship Id="rId2" Type="http://schemas.openxmlformats.org/officeDocument/2006/relationships/hyperlink" Target="http://www1.folha.uol.com.br/tec/2012/10/1163808-facebook-mostra-o-raio-x-de-1-bilhao-de-usuarios.shtml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pt/articles/java/streams-api-java-8-3410098-ptb.html" TargetMode="External"/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otes/facebook-engineering/cassandra-a-structured-storage-system-on-a-p2p-network/24413138919/" TargetMode="External"/><Relationship Id="rId2" Type="http://schemas.openxmlformats.org/officeDocument/2006/relationships/hyperlink" Target="https://youtu.be/R5rNOztoe2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45/1773912.1773922" TargetMode="External"/><Relationship Id="rId4" Type="http://schemas.openxmlformats.org/officeDocument/2006/relationships/hyperlink" Target="https://pt.wikipedia.org/wiki/Apache_Cassandra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b-scalability.html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XFgWP-2xQ" TargetMode="External"/><Relationship Id="rId2" Type="http://schemas.openxmlformats.org/officeDocument/2006/relationships/hyperlink" Target="http://www.zend.com/en/resources/php7_infographic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c-transparency.html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7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7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7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d-availability.html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feast.info/general-it-articles/merge-sort-pseudo-code-of-merge-sort-merge-sort-in-data-structure-divide-and-conquer-approach/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pf.com.br/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-a-puzzl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binary-search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ron-tech/aws-ecs-container-auto-scaling-with-lambda-and-cloudwatch-rules-e693b4134153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ron-tech/aws-ecs-container-auto-scaling-with-lambda-and-cloudwatch-rules-e693b4134153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suite.google.com.br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pt-BR/docs/Mozilla/Firefox/Privacidade/Prote&#231;&#227;o_de_rastreamento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masters.googleblog.com/2014/08/https-as-ranking-signal.html" TargetMode="External"/><Relationship Id="rId2" Type="http://schemas.openxmlformats.org/officeDocument/2006/relationships/hyperlink" Target="https://exame.abril.com.br/tecnologia/google-vai-avisar-quando-site-for-insegur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" TargetMode="External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://azure.microsoft.com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pt-br/topics/virtualization/what-is-virtualization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Virtualization" TargetMode="External"/><Relationship Id="rId5" Type="http://schemas.openxmlformats.org/officeDocument/2006/relationships/hyperlink" Target="https://www.vmware.com/solutions/virtualization.html" TargetMode="External"/><Relationship Id="rId4" Type="http://schemas.openxmlformats.org/officeDocument/2006/relationships/hyperlink" Target="https://books.google.com.br/books?id=FCzVDAAAQBAJ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docker.com/company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redhat.com/pt-br/topics/container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rtualization/windowscontainers/about/" TargetMode="External"/><Relationship Id="rId2" Type="http://schemas.openxmlformats.org/officeDocument/2006/relationships/hyperlink" Target="http://linuxcontainer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hyperlink" Target="https://www.docker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npzNAPiC0E" TargetMode="External"/><Relationship Id="rId2" Type="http://schemas.openxmlformats.org/officeDocument/2006/relationships/hyperlink" Target="https://qconsf.com/sf2016/system/files/presentation-slides/scaling_instagram_infrastructure_-_qcon_sf_2016.pdf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FBl4Y55V2Z4" TargetMode="External"/><Relationship Id="rId5" Type="http://schemas.openxmlformats.org/officeDocument/2006/relationships/hyperlink" Target="https://youtu.be/Ox05Bks2Q3s" TargetMode="External"/><Relationship Id="rId4" Type="http://schemas.openxmlformats.org/officeDocument/2006/relationships/image" Target="../media/image6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Bl4Y55V2Z4?feature=oembed" TargetMode="Externa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585"/>
            <a:ext cx="12192000" cy="221432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5400" b="1" i="1" dirty="0"/>
              <a:t>Fundamentos de Sistemas </a:t>
            </a:r>
            <a:r>
              <a:rPr lang="pt-BR" sz="5400" b="1" i="1" dirty="0" err="1"/>
              <a:t>Distribuídos</a:t>
            </a:r>
            <a:r>
              <a:rPr lang="pt-BR" sz="5400" b="1" i="1" dirty="0"/>
              <a:t>: o caminho que nos levou até eles</a:t>
            </a:r>
            <a:endParaRPr lang="pt-BR" sz="31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816" y="4575093"/>
            <a:ext cx="11632367" cy="2214324"/>
          </a:xfrm>
        </p:spPr>
        <p:txBody>
          <a:bodyPr>
            <a:noAutofit/>
          </a:bodyPr>
          <a:lstStyle/>
          <a:p>
            <a:pPr algn="l"/>
            <a:r>
              <a:rPr lang="pt-BR" sz="2600" b="1" dirty="0">
                <a:solidFill>
                  <a:schemeClr val="tx1"/>
                </a:solidFill>
              </a:rPr>
              <a:t>Prof. Me. Manoel Campos</a:t>
            </a:r>
          </a:p>
          <a:p>
            <a:pPr algn="l"/>
            <a:r>
              <a:rPr lang="pt-BR" sz="2600" b="1" dirty="0">
                <a:solidFill>
                  <a:schemeClr val="tx1"/>
                </a:solidFill>
              </a:rPr>
              <a:t>Instituto Federal de Educação do Tocantins </a:t>
            </a:r>
            <a:br>
              <a:rPr lang="pt-BR" sz="2600" b="1" dirty="0">
                <a:solidFill>
                  <a:schemeClr val="tx1"/>
                </a:solidFill>
              </a:rPr>
            </a:br>
            <a:r>
              <a:rPr lang="pt-BR" sz="2600" b="1" dirty="0">
                <a:hlinkClick r:id="rId3"/>
              </a:rPr>
              <a:t>about.me/manoelcampos</a:t>
            </a:r>
            <a:r>
              <a:rPr lang="pt-BR" sz="2600" b="1" dirty="0"/>
              <a:t> </a:t>
            </a:r>
            <a:endParaRPr lang="pt-BR" sz="2600" b="1" dirty="0">
              <a:hlinkClick r:id="rId4"/>
            </a:endParaRPr>
          </a:p>
          <a:p>
            <a:pPr algn="l"/>
            <a:r>
              <a:rPr lang="pt-BR" sz="2600" b="1" dirty="0">
                <a:hlinkClick r:id="rId4"/>
              </a:rPr>
              <a:t>github.com/manoelcampos/sistemas-distribuidos</a:t>
            </a:r>
            <a:r>
              <a:rPr lang="pt-BR" sz="2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DFE5C-CD26-1244-9DF1-2D12705EB5A0}"/>
              </a:ext>
            </a:extLst>
          </p:cNvPr>
          <p:cNvSpPr txBox="1"/>
          <p:nvPr/>
        </p:nvSpPr>
        <p:spPr>
          <a:xfrm>
            <a:off x="4707467" y="6420083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pngitem.com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376" y="5000297"/>
            <a:ext cx="7200624" cy="18577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b="1" dirty="0"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Arquivos .</a:t>
            </a:r>
            <a:r>
              <a:rPr lang="pt-BR" sz="4000" b="1" dirty="0" err="1"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bat</a:t>
            </a:r>
            <a:r>
              <a:rPr lang="pt-BR" sz="4000" b="1" dirty="0"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 Windows</a:t>
            </a:r>
            <a:endParaRPr lang="pt" sz="4000" b="1" dirty="0">
              <a:effectLst>
                <a:outerShdw blurRad="635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600" dirty="0"/>
              <a:t>Quando um sistema aumenta a quantidade de usuários ou recursos, podemos ter limitações como [SDPP]:</a:t>
            </a:r>
          </a:p>
          <a:p>
            <a:r>
              <a:rPr lang="en-US" sz="3600" dirty="0" err="1"/>
              <a:t>Serviços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/>
              <a:t>Dados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 err="1"/>
              <a:t>Algoritmos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Apenas um servidor para atender os usuários e gerenciar recursos</a:t>
            </a:r>
          </a:p>
          <a:p>
            <a:r>
              <a:rPr lang="pt" sz="3600" dirty="0"/>
              <a:t>Aumento no número de usuários ou </a:t>
            </a:r>
            <a:r>
              <a:rPr lang="pt" sz="3600" dirty="0" err="1"/>
              <a:t>recursoss</a:t>
            </a:r>
            <a:r>
              <a:rPr lang="pt" sz="3600" dirty="0"/>
              <a:t>: servidor pode ficar sobrecarregado</a:t>
            </a:r>
          </a:p>
          <a:p>
            <a:r>
              <a:rPr lang="pt" sz="3600" dirty="0"/>
              <a:t>Pode não conseguir atender com eficiência os usuários atuais</a:t>
            </a:r>
          </a:p>
          <a:p>
            <a:r>
              <a:rPr lang="pt" sz="3600" dirty="0"/>
              <a:t>ou nem mesmo conseguir atender novos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Servidor pode se tornar um gargalo: ineficiente com o aumento da demanda.</a:t>
            </a:r>
          </a:p>
          <a:p>
            <a:r>
              <a:rPr lang="en-US" sz="3600" b="1" dirty="0" err="1"/>
              <a:t>Gargalo</a:t>
            </a:r>
            <a:r>
              <a:rPr lang="en-US" sz="3600" dirty="0"/>
              <a:t>: </a:t>
            </a:r>
            <a:r>
              <a:rPr lang="en-US" sz="3600" dirty="0" err="1"/>
              <a:t>ponto</a:t>
            </a:r>
            <a:r>
              <a:rPr lang="en-US" sz="3600" dirty="0"/>
              <a:t> de </a:t>
            </a:r>
            <a:r>
              <a:rPr lang="en-US" sz="3600" dirty="0" err="1"/>
              <a:t>estrangulamento</a:t>
            </a:r>
            <a:r>
              <a:rPr lang="en-US" sz="3600" dirty="0"/>
              <a:t> (</a:t>
            </a:r>
            <a:r>
              <a:rPr lang="en-US" sz="3600" dirty="0" err="1"/>
              <a:t>lentidão</a:t>
            </a:r>
            <a:r>
              <a:rPr lang="en-US" sz="3600" dirty="0"/>
              <a:t>)</a:t>
            </a:r>
            <a:endParaRPr lang="pt" sz="3600" dirty="0"/>
          </a:p>
          <a:p>
            <a:r>
              <a:rPr lang="en-US" sz="3600" dirty="0" err="1"/>
              <a:t>Exemplo</a:t>
            </a:r>
            <a:r>
              <a:rPr lang="en-US" sz="3600" dirty="0"/>
              <a:t>: </a:t>
            </a:r>
            <a:r>
              <a:rPr lang="en-US" sz="3600" dirty="0" err="1"/>
              <a:t>filas</a:t>
            </a:r>
            <a:r>
              <a:rPr lang="en-US" sz="3600" dirty="0"/>
              <a:t> de banco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6CB5C-0DA2-6545-82FE-24C0EF09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229" y="4255520"/>
            <a:ext cx="1240704" cy="2315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DE498-D5F3-F04F-80C4-2ECD539084B2}"/>
              </a:ext>
            </a:extLst>
          </p:cNvPr>
          <p:cNvSpPr txBox="1"/>
          <p:nvPr/>
        </p:nvSpPr>
        <p:spPr>
          <a:xfrm>
            <a:off x="3605574" y="6571500"/>
            <a:ext cx="4980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</a:t>
            </a:r>
            <a:r>
              <a:rPr lang="pt-BR" sz="1000" dirty="0"/>
              <a:t>://bio1151.nicerweb.com/</a:t>
            </a:r>
            <a:r>
              <a:rPr lang="pt-BR" sz="1000" dirty="0" err="1"/>
              <a:t>Locked</a:t>
            </a:r>
            <a:r>
              <a:rPr lang="pt-BR" sz="1000" dirty="0"/>
              <a:t>/media/ch23/</a:t>
            </a:r>
            <a:r>
              <a:rPr lang="pt-BR" sz="1000" dirty="0" err="1"/>
              <a:t>bottleneck.html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1093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Tempo médio de espera aumenta com novos clientes</a:t>
            </a:r>
          </a:p>
          <a:p>
            <a:r>
              <a:rPr lang="pt" sz="3600" dirty="0"/>
              <a:t>... fila tende a aumentar: círculo vicioso</a:t>
            </a:r>
          </a:p>
          <a:p>
            <a:r>
              <a:rPr lang="pt" sz="3600" dirty="0"/>
              <a:t>Solução imediata: aumentar o número de servidores (caixas) pra </a:t>
            </a:r>
            <a:r>
              <a:rPr lang="pt" sz="3600" b="1" dirty="0"/>
              <a:t>distribuir o atendimento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3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Ocorre quando o aumento na quantidade de dados traz ineficiência ao sistema [SDPP]</a:t>
            </a:r>
          </a:p>
          <a:p>
            <a:r>
              <a:rPr lang="pt" sz="3600" dirty="0"/>
              <a:t>Imagina se o DNS funcionasse ainda como um sistema centralizado</a:t>
            </a:r>
          </a:p>
          <a:p>
            <a:r>
              <a:rPr lang="pt" sz="3600" dirty="0"/>
              <a:t>O tempo de busca do endereço IP teria inviabilizado a Internet na escala de hoje [SDPP]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Ocorre com </a:t>
            </a:r>
            <a:r>
              <a:rPr lang="pt" sz="3200" dirty="0" err="1"/>
              <a:t>SGBDs</a:t>
            </a:r>
            <a:endParaRPr lang="pt" sz="3200" dirty="0"/>
          </a:p>
          <a:p>
            <a:r>
              <a:rPr lang="pt" sz="3200" dirty="0"/>
              <a:t>Sistema pode ter vários servidores, mas todos acessam um único SGBD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2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SGBD único pode se tornar um gargalo com o aumento do número de usuários</a:t>
            </a:r>
          </a:p>
          <a:p>
            <a:r>
              <a:rPr lang="pt" sz="3200" dirty="0"/>
              <a:t>Lentidão de acesso em horários de pico</a:t>
            </a:r>
          </a:p>
          <a:p>
            <a:r>
              <a:rPr lang="pt" sz="3200" dirty="0"/>
              <a:t>A situação piora se, pra cada usuário, uma nova conexão ao banco é aberta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3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Normalmente necessitam centralizar dados para realizar o processamento, que é problemático como acabamos de ver</a:t>
            </a:r>
          </a:p>
          <a:p>
            <a:r>
              <a:rPr lang="pt" sz="3600" dirty="0"/>
              <a:t>Redes Sociais: um algoritmo poderia buscar sugestões de amizade para todos os usuários</a:t>
            </a:r>
          </a:p>
          <a:p>
            <a:r>
              <a:rPr lang="pt" sz="3600" dirty="0"/>
              <a:t>Isto exigiria a obtenção dos dados e conexões (conta</a:t>
            </a:r>
            <a:r>
              <a:rPr lang="en-US" sz="3600" dirty="0" err="1"/>
              <a:t>tos</a:t>
            </a:r>
            <a:r>
              <a:rPr lang="en-US" sz="3600" dirty="0"/>
              <a:t>) de </a:t>
            </a:r>
            <a:r>
              <a:rPr lang="en-US" sz="3600" dirty="0" err="1"/>
              <a:t>todos</a:t>
            </a:r>
            <a:r>
              <a:rPr lang="en-US" sz="3600" dirty="0"/>
              <a:t> </a:t>
            </a:r>
            <a:r>
              <a:rPr lang="en-US" sz="3600" dirty="0" err="1"/>
              <a:t>os</a:t>
            </a:r>
            <a:r>
              <a:rPr lang="en-US" sz="3600" dirty="0"/>
              <a:t>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mundialmente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083474"/>
          </a:xfrm>
        </p:spPr>
        <p:txBody>
          <a:bodyPr>
            <a:normAutofit/>
          </a:bodyPr>
          <a:lstStyle/>
          <a:p>
            <a:r>
              <a:rPr lang="pt" sz="3200" dirty="0">
                <a:hlinkClick r:id="rId2"/>
              </a:rPr>
              <a:t>Facebbok contabilizou mais de 1 bilhão de usuários em 2012</a:t>
            </a:r>
            <a:r>
              <a:rPr lang="pt" sz="3200" dirty="0"/>
              <a:t> e </a:t>
            </a:r>
            <a:r>
              <a:rPr lang="pt" sz="3200" dirty="0">
                <a:hlinkClick r:id="rId3"/>
              </a:rPr>
              <a:t>2 bilhões de acessos mensais em 2017</a:t>
            </a:r>
            <a:r>
              <a:rPr lang="pt" sz="3200" dirty="0"/>
              <a:t> (mais de 46 mil acessos por minuto)</a:t>
            </a:r>
          </a:p>
          <a:p>
            <a:r>
              <a:rPr lang="pt" sz="3200" dirty="0"/>
              <a:t>Executar um algoritmo centralizado sobre um número tão grande de dados, sobrecarregaria recursos físicos como memória do servidor e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5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388274"/>
          </a:xfrm>
        </p:spPr>
        <p:txBody>
          <a:bodyPr>
            <a:normAutofit/>
          </a:bodyPr>
          <a:lstStyle/>
          <a:p>
            <a:r>
              <a:rPr lang="en-US" sz="3200" dirty="0" err="1"/>
              <a:t>Sobrecarregaria</a:t>
            </a:r>
            <a:r>
              <a:rPr lang="en-US" sz="3200" dirty="0"/>
              <a:t> a rede </a:t>
            </a:r>
            <a:r>
              <a:rPr lang="pt" sz="3200" dirty="0"/>
              <a:t>quando os dados precisarem ser enviados para outros locais</a:t>
            </a:r>
          </a:p>
          <a:p>
            <a:r>
              <a:rPr lang="pt" sz="3200" dirty="0"/>
              <a:t>O processamento por um único servidor tornaria inviável o tempo para encontrar as sugestões de amizade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2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frame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870" y="4313275"/>
            <a:ext cx="3247030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Processamento em lote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01411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Análise estatística de grandes volumes de dados (Censo)</a:t>
            </a:r>
          </a:p>
          <a:p>
            <a:r>
              <a:rPr lang="pt-BR" sz="3200" dirty="0"/>
              <a:t>Folhas de pagamento</a:t>
            </a:r>
          </a:p>
          <a:p>
            <a:r>
              <a:rPr lang="pt" sz="3200" dirty="0"/>
              <a:t>Declarações de imposto de renda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3429001" y="6381303"/>
            <a:ext cx="4589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www.yourdictionary.com</a:t>
            </a:r>
            <a:r>
              <a:rPr lang="pt-BR" sz="1000" dirty="0"/>
              <a:t>/</a:t>
            </a:r>
            <a:r>
              <a:rPr lang="pt-BR" sz="1000" dirty="0" err="1"/>
              <a:t>ibm</a:t>
            </a:r>
            <a:r>
              <a:rPr lang="pt-BR" sz="1000" dirty="0"/>
              <a:t>-</a:t>
            </a:r>
            <a:r>
              <a:rPr lang="pt-BR" sz="1000" dirty="0" err="1"/>
              <a:t>compatible</a:t>
            </a:r>
            <a:r>
              <a:rPr lang="pt-BR" sz="1000" dirty="0"/>
              <a:t>-mainframe</a:t>
            </a:r>
          </a:p>
        </p:txBody>
      </p:sp>
    </p:spTree>
    <p:extLst>
      <p:ext uri="{BB962C8B-B14F-4D97-AF65-F5344CB8AC3E}">
        <p14:creationId xmlns:p14="http://schemas.microsoft.com/office/powerpoint/2010/main" val="92589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 solução são </a:t>
            </a:r>
            <a:r>
              <a:rPr lang="pt" sz="3600" b="1" dirty="0"/>
              <a:t>algoritmos</a:t>
            </a:r>
            <a:r>
              <a:rPr lang="pt" sz="3600" dirty="0"/>
              <a:t> decentralizados (distribuídos)</a:t>
            </a:r>
          </a:p>
          <a:p>
            <a:r>
              <a:rPr lang="en-US" sz="3600" dirty="0" err="1"/>
              <a:t>Usam</a:t>
            </a:r>
            <a:r>
              <a:rPr lang="en-US" sz="3600" dirty="0"/>
              <a:t> a </a:t>
            </a:r>
            <a:r>
              <a:rPr lang="en-US" sz="3600" dirty="0" err="1"/>
              <a:t>técnica</a:t>
            </a:r>
            <a:r>
              <a:rPr lang="en-US" sz="3600" dirty="0"/>
              <a:t> “</a:t>
            </a:r>
            <a:r>
              <a:rPr lang="en-US" sz="3600" i="1" dirty="0"/>
              <a:t>Divide and Conquer” </a:t>
            </a:r>
            <a:r>
              <a:rPr lang="en-US" sz="3600" i="1" dirty="0" err="1"/>
              <a:t>já</a:t>
            </a:r>
            <a:r>
              <a:rPr lang="en-US" sz="3600" i="1" dirty="0"/>
              <a:t> </a:t>
            </a:r>
            <a:r>
              <a:rPr lang="en-US" sz="3600" i="1" dirty="0" err="1"/>
              <a:t>discutida</a:t>
            </a:r>
            <a:endParaRPr lang="pt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6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Dados são divididos em subconjuntos</a:t>
            </a:r>
          </a:p>
          <a:p>
            <a:r>
              <a:rPr lang="pt" sz="3600" dirty="0"/>
              <a:t>Cada servidor recebe e processa um subconjunto de forma isolada e independente</a:t>
            </a:r>
            <a:endParaRPr lang="pt" sz="3600" i="1" dirty="0"/>
          </a:p>
          <a:p>
            <a:r>
              <a:rPr lang="pt" sz="3600" dirty="0"/>
              <a:t>Resultados de cada servidor podem ser combinados e processados novamente</a:t>
            </a:r>
          </a:p>
          <a:p>
            <a:r>
              <a:rPr lang="en-US" sz="3600" dirty="0" err="1"/>
              <a:t>Resultado</a:t>
            </a:r>
            <a:r>
              <a:rPr lang="en-US" sz="3600" dirty="0"/>
              <a:t> final </a:t>
            </a:r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gerado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103837"/>
          </a:xfrm>
        </p:spPr>
        <p:txBody>
          <a:bodyPr>
            <a:normAutofit/>
          </a:bodyPr>
          <a:lstStyle/>
          <a:p>
            <a:r>
              <a:rPr lang="pt" sz="3200" dirty="0"/>
              <a:t>Um modelo de programação bastante utilizado atualmente é o </a:t>
            </a:r>
            <a:r>
              <a:rPr lang="pt" sz="3200" i="1" dirty="0" err="1"/>
              <a:t>MapReduce</a:t>
            </a:r>
            <a:r>
              <a:rPr lang="pt" sz="3200" dirty="0"/>
              <a:t> (Mapear/Reduzir)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112</a:t>
            </a:fld>
            <a:endParaRPr lang="en-US" dirty="0"/>
          </a:p>
        </p:txBody>
      </p:sp>
      <p:pic>
        <p:nvPicPr>
          <p:cNvPr id="6" name="Picture 5" descr="MapReduce">
            <a:extLst>
              <a:ext uri="{FF2B5EF4-FFF2-40B4-BE49-F238E27FC236}">
                <a16:creationId xmlns:a16="http://schemas.microsoft.com/office/drawing/2014/main" id="{8D9D87EE-0F26-1A42-9465-5CC2A9AA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8" y="2458387"/>
            <a:ext cx="10641961" cy="44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4806407"/>
          </a:xfrm>
        </p:spPr>
        <p:txBody>
          <a:bodyPr>
            <a:noAutofit/>
          </a:bodyPr>
          <a:lstStyle/>
          <a:p>
            <a:pPr algn="just"/>
            <a:r>
              <a:rPr lang="pt" sz="3600" dirty="0"/>
              <a:t>A ferramenta mais famosa que implementa este modelo </a:t>
            </a:r>
            <a:r>
              <a:rPr lang="pt" sz="3600" dirty="0" err="1"/>
              <a:t>MapReduce</a:t>
            </a:r>
            <a:r>
              <a:rPr lang="pt" sz="3600" dirty="0"/>
              <a:t> é o </a:t>
            </a:r>
            <a:r>
              <a:rPr lang="pt" sz="3600" dirty="0">
                <a:hlinkClick r:id="rId2"/>
              </a:rPr>
              <a:t>Apache </a:t>
            </a:r>
            <a:r>
              <a:rPr lang="pt" sz="3600" dirty="0" err="1">
                <a:hlinkClick r:id="rId2"/>
              </a:rPr>
              <a:t>Hadoop</a:t>
            </a:r>
            <a:endParaRPr lang="pt" sz="3600" dirty="0"/>
          </a:p>
          <a:p>
            <a:pPr algn="just"/>
            <a:r>
              <a:rPr lang="pt" sz="3600" dirty="0"/>
              <a:t>Os </a:t>
            </a:r>
            <a:r>
              <a:rPr lang="pt" sz="3600" dirty="0">
                <a:hlinkClick r:id="rId3"/>
              </a:rPr>
              <a:t>Streams do Java 8</a:t>
            </a:r>
            <a:r>
              <a:rPr lang="pt" sz="3600" dirty="0"/>
              <a:t> permitem implementar este modelo, mas de forma paralela, ou seja: utilizando múltiplas </a:t>
            </a:r>
            <a:r>
              <a:rPr lang="pt" sz="3600" dirty="0" err="1"/>
              <a:t>CPUs</a:t>
            </a:r>
            <a:r>
              <a:rPr lang="pt" sz="3600" dirty="0"/>
              <a:t> de uma máquina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658533"/>
            <a:ext cx="10908264" cy="3818466"/>
          </a:xfrm>
        </p:spPr>
        <p:txBody>
          <a:bodyPr>
            <a:normAutofit/>
          </a:bodyPr>
          <a:lstStyle/>
          <a:p>
            <a:r>
              <a:rPr lang="pt" sz="3600" dirty="0"/>
              <a:t>Processamento decentralizado: preciso dividir ou decentralizar os dados</a:t>
            </a:r>
          </a:p>
          <a:p>
            <a:r>
              <a:rPr lang="en-US" sz="3600" dirty="0"/>
              <a:t>Facebook: </a:t>
            </a:r>
            <a:r>
              <a:rPr lang="en-US" sz="3600" dirty="0" err="1"/>
              <a:t>usam</a:t>
            </a:r>
            <a:r>
              <a:rPr lang="en-US" sz="3600" dirty="0"/>
              <a:t> </a:t>
            </a:r>
            <a:r>
              <a:rPr lang="en-US" sz="3600" dirty="0" err="1"/>
              <a:t>diferentes</a:t>
            </a:r>
            <a:r>
              <a:rPr lang="en-US" sz="3600" dirty="0"/>
              <a:t> SGBDs para </a:t>
            </a:r>
            <a:r>
              <a:rPr lang="en-US" sz="3600" dirty="0" err="1"/>
              <a:t>decentralização</a:t>
            </a:r>
            <a:r>
              <a:rPr lang="en-US" sz="3600" dirty="0"/>
              <a:t> de dados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0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150533"/>
            <a:ext cx="10908264" cy="4326466"/>
          </a:xfrm>
        </p:spPr>
        <p:txBody>
          <a:bodyPr>
            <a:normAutofit/>
          </a:bodyPr>
          <a:lstStyle/>
          <a:p>
            <a:r>
              <a:rPr lang="en-US" sz="3600" dirty="0" err="1"/>
              <a:t>Usam</a:t>
            </a:r>
            <a:r>
              <a:rPr lang="en-US" sz="3600" dirty="0"/>
              <a:t> MySQL </a:t>
            </a:r>
            <a:r>
              <a:rPr lang="en-US" sz="3600" dirty="0">
                <a:hlinkClick r:id="rId2"/>
              </a:rPr>
              <a:t>[1]</a:t>
            </a:r>
            <a:r>
              <a:rPr lang="en-US" sz="3600" dirty="0"/>
              <a:t> e o Apache Cassandra: um SBGD </a:t>
            </a:r>
            <a:r>
              <a:rPr lang="en-US" sz="3600" dirty="0" err="1"/>
              <a:t>distribuído</a:t>
            </a:r>
            <a:r>
              <a:rPr lang="en-US" sz="3600" dirty="0"/>
              <a:t> </a:t>
            </a:r>
            <a:r>
              <a:rPr lang="en-US" sz="3600" dirty="0" err="1"/>
              <a:t>inicialmente</a:t>
            </a:r>
            <a:r>
              <a:rPr lang="en-US" sz="3600" dirty="0"/>
              <a:t> </a:t>
            </a:r>
            <a:r>
              <a:rPr lang="en-US" sz="3600" dirty="0" err="1"/>
              <a:t>desenvolvido</a:t>
            </a:r>
            <a:r>
              <a:rPr lang="en-US" sz="3600" dirty="0"/>
              <a:t> </a:t>
            </a:r>
            <a:r>
              <a:rPr lang="en-US" sz="3600" dirty="0" err="1"/>
              <a:t>pelo</a:t>
            </a:r>
            <a:r>
              <a:rPr lang="en-US" sz="3600" dirty="0"/>
              <a:t> Facebook </a:t>
            </a:r>
            <a:r>
              <a:rPr lang="en-US" sz="3600" dirty="0">
                <a:hlinkClick r:id="rId3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[4]</a:t>
            </a:r>
            <a:endParaRPr lang="en-US" sz="3600" dirty="0"/>
          </a:p>
          <a:p>
            <a:r>
              <a:rPr lang="en-US" sz="3600" dirty="0"/>
              <a:t>SGBDs </a:t>
            </a:r>
            <a:r>
              <a:rPr lang="en-US" sz="3600" dirty="0" err="1"/>
              <a:t>distribuídos</a:t>
            </a:r>
            <a:r>
              <a:rPr lang="en-US" sz="3600" dirty="0"/>
              <a:t> </a:t>
            </a:r>
            <a:r>
              <a:rPr lang="en-US" sz="3600" dirty="0" err="1"/>
              <a:t>estão</a:t>
            </a:r>
            <a:r>
              <a:rPr lang="en-US" sz="3600" dirty="0"/>
              <a:t> fora de </a:t>
            </a:r>
            <a:r>
              <a:rPr lang="en-US" sz="3600" dirty="0" err="1"/>
              <a:t>escopo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Antes da popularização da internet, sistemas eram acessados a partir de uma LAN</a:t>
            </a:r>
          </a:p>
          <a:p>
            <a:r>
              <a:rPr lang="pt" sz="3600" dirty="0"/>
              <a:t>Atraso, congestionamento e quebra de conexão eram muito me</a:t>
            </a:r>
            <a:r>
              <a:rPr lang="en-US" sz="3600" dirty="0" err="1"/>
              <a:t>nores</a:t>
            </a:r>
            <a:endParaRPr lang="pt" sz="3600" dirty="0"/>
          </a:p>
          <a:p>
            <a:r>
              <a:rPr lang="pt" sz="3600" dirty="0" err="1"/>
              <a:t>Apps</a:t>
            </a:r>
            <a:r>
              <a:rPr lang="pt" sz="3600" dirty="0"/>
              <a:t> faziam requisições síncronas a um servidor na LAN: ficava bloqueada, aguardando uma resposta [SDPP] [SDCP]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manoelcampos.gitbooks.io/sistemas-distribuidos/book/chapter01b-scalability.html</a:t>
            </a:r>
            <a:r>
              <a:rPr lang="en-US" sz="3600" dirty="0"/>
              <a:t> 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7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561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As tecnologias e estratégias para escalabilidade apresentadas anteriormente normalmente terão um custo associado</a:t>
            </a:r>
          </a:p>
          <a:p>
            <a:r>
              <a:rPr lang="pt-PT" sz="3200" b="1" dirty="0"/>
              <a:t>Custo Operacional</a:t>
            </a:r>
            <a:r>
              <a:rPr lang="pt-PT" sz="3200" dirty="0"/>
              <a:t>: requer tempo e esforço para colocar em funcionamento</a:t>
            </a:r>
            <a:endParaRPr lang="pt" sz="3200" dirty="0"/>
          </a:p>
          <a:p>
            <a:r>
              <a:rPr lang="en-US" sz="3200" b="1" dirty="0" err="1"/>
              <a:t>Custo</a:t>
            </a:r>
            <a:r>
              <a:rPr lang="en-US" sz="3200" b="1" dirty="0"/>
              <a:t> </a:t>
            </a:r>
            <a:r>
              <a:rPr lang="en-US" sz="3200" b="1" dirty="0" err="1"/>
              <a:t>Financeiro</a:t>
            </a:r>
            <a:r>
              <a:rPr lang="en-US" sz="3200" dirty="0"/>
              <a:t>: </a:t>
            </a:r>
            <a:r>
              <a:rPr lang="en-US" sz="3200" dirty="0" err="1"/>
              <a:t>usar</a:t>
            </a:r>
            <a:r>
              <a:rPr lang="en-US" sz="3200" dirty="0"/>
              <a:t>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máquinas</a:t>
            </a:r>
            <a:r>
              <a:rPr lang="en-US" sz="3200" dirty="0"/>
              <a:t> para </a:t>
            </a:r>
            <a:r>
              <a:rPr lang="en-US" sz="3200" dirty="0" err="1"/>
              <a:t>distribuir</a:t>
            </a:r>
            <a:r>
              <a:rPr lang="en-US" sz="3200" dirty="0"/>
              <a:t> </a:t>
            </a:r>
            <a:r>
              <a:rPr lang="en-US" sz="3200" dirty="0" err="1"/>
              <a:t>melhor</a:t>
            </a:r>
            <a:r>
              <a:rPr lang="en-US" sz="3200" dirty="0"/>
              <a:t> o </a:t>
            </a:r>
            <a:r>
              <a:rPr lang="en-US" sz="3200" dirty="0" err="1"/>
              <a:t>sistema</a:t>
            </a:r>
            <a:r>
              <a:rPr lang="en-US" sz="3200" dirty="0"/>
              <a:t> e </a:t>
            </a:r>
            <a:r>
              <a:rPr lang="en-US" sz="3200" dirty="0" err="1"/>
              <a:t>balancear</a:t>
            </a:r>
            <a:r>
              <a:rPr lang="en-US" sz="3200" dirty="0"/>
              <a:t> </a:t>
            </a:r>
            <a:r>
              <a:rPr lang="en-US" sz="3200" dirty="0" err="1"/>
              <a:t>carga</a:t>
            </a:r>
            <a:r>
              <a:rPr lang="en-US" sz="3200" dirty="0"/>
              <a:t> </a:t>
            </a:r>
            <a:r>
              <a:rPr lang="en-US" sz="3200" dirty="0" err="1"/>
              <a:t>terá</a:t>
            </a:r>
            <a:r>
              <a:rPr lang="en-US" sz="3200" dirty="0"/>
              <a:t> um </a:t>
            </a:r>
            <a:r>
              <a:rPr lang="en-US" sz="3200" dirty="0" err="1"/>
              <a:t>custo</a:t>
            </a:r>
            <a:r>
              <a:rPr lang="en-US" sz="3200" dirty="0"/>
              <a:t> </a:t>
            </a:r>
            <a:r>
              <a:rPr lang="en-US" sz="3200" dirty="0" err="1"/>
              <a:t>adicional</a:t>
            </a:r>
            <a:endParaRPr lang="pt" sz="3200" dirty="0"/>
          </a:p>
        </p:txBody>
      </p:sp>
    </p:spTree>
    <p:extLst>
      <p:ext uri="{BB962C8B-B14F-4D97-AF65-F5344CB8AC3E}">
        <p14:creationId xmlns:p14="http://schemas.microsoft.com/office/powerpoint/2010/main" val="1108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Antes de aplicar qualquer técnica vista aqui, verifique as tecnologias e versões de ferramentas que está usando</a:t>
            </a:r>
          </a:p>
          <a:p>
            <a:r>
              <a:rPr lang="en-US" sz="3200" dirty="0"/>
              <a:t>O PHP 7 por </a:t>
            </a:r>
            <a:r>
              <a:rPr lang="en-US" sz="3200" dirty="0" err="1"/>
              <a:t>exemplo</a:t>
            </a:r>
            <a:r>
              <a:rPr lang="en-US" sz="3200" dirty="0"/>
              <a:t> </a:t>
            </a:r>
            <a:r>
              <a:rPr lang="en-US" sz="3200" dirty="0" err="1"/>
              <a:t>trouxe</a:t>
            </a:r>
            <a:r>
              <a:rPr lang="en-US" sz="3200" dirty="0"/>
              <a:t> </a:t>
            </a:r>
            <a:r>
              <a:rPr lang="en-US" sz="3200" dirty="0" err="1"/>
              <a:t>inacreditáveis</a:t>
            </a:r>
            <a:r>
              <a:rPr lang="en-US" sz="3200" dirty="0"/>
              <a:t> </a:t>
            </a:r>
            <a:r>
              <a:rPr lang="en-US" sz="3200" dirty="0" err="1"/>
              <a:t>melhorias</a:t>
            </a:r>
            <a:r>
              <a:rPr lang="en-US" sz="3200" dirty="0"/>
              <a:t> de </a:t>
            </a:r>
            <a:r>
              <a:rPr lang="en-US" sz="3200" dirty="0" err="1"/>
              <a:t>desempenho</a:t>
            </a:r>
          </a:p>
          <a:p>
            <a:r>
              <a:rPr lang="en-US" sz="3200" dirty="0"/>
              <a:t>2x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rápido</a:t>
            </a:r>
            <a:r>
              <a:rPr lang="en-US" sz="3200" dirty="0"/>
              <a:t>, -30% RAM</a:t>
            </a:r>
            <a:endParaRPr lang="pt" sz="3200" dirty="0"/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www.zend.com/en/resources/php7_infographic</a:t>
            </a:r>
            <a:r>
              <a:rPr lang="en-US" sz="3200" dirty="0"/>
              <a:t> Zend, </a:t>
            </a:r>
            <a:r>
              <a:rPr lang="en-US" sz="3200" dirty="0" err="1"/>
              <a:t>empresa</a:t>
            </a:r>
            <a:r>
              <a:rPr lang="en-US" sz="3200" dirty="0"/>
              <a:t> que </a:t>
            </a:r>
            <a:r>
              <a:rPr lang="en-US" sz="3200" dirty="0" err="1"/>
              <a:t>atualmente</a:t>
            </a:r>
            <a:r>
              <a:rPr lang="en-US" sz="3200" dirty="0"/>
              <a:t> </a:t>
            </a:r>
            <a:r>
              <a:rPr lang="en-US" sz="3200" dirty="0" err="1"/>
              <a:t>mantém</a:t>
            </a:r>
            <a:r>
              <a:rPr lang="en-US" sz="3200" dirty="0"/>
              <a:t> o PHP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https://youtu.be/rKXFgWP-2xQ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Rasmus </a:t>
            </a:r>
            <a:r>
              <a:rPr lang="en-US" sz="3200" dirty="0" err="1"/>
              <a:t>Lerdorf</a:t>
            </a:r>
            <a:r>
              <a:rPr lang="en-US" sz="3200" dirty="0"/>
              <a:t>, </a:t>
            </a:r>
            <a:r>
              <a:rPr lang="en-US" sz="3200" dirty="0" err="1"/>
              <a:t>criador</a:t>
            </a:r>
            <a:r>
              <a:rPr lang="en-US" sz="3200" dirty="0"/>
              <a:t> do PHP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083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065473"/>
            <a:ext cx="10908264" cy="18383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dirty="0"/>
              <a:t>O servidor web utilizado também pode fazer uma grande diferença no consumo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58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857" y="114886"/>
            <a:ext cx="9530038" cy="1114824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chemeClr val="bg1"/>
                </a:solidFill>
              </a:rPr>
              <a:t>Processamento em lote (batch)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36" y="5628289"/>
            <a:ext cx="10908264" cy="1114825"/>
          </a:xfrm>
        </p:spPr>
        <p:txBody>
          <a:bodyPr>
            <a:normAutofit/>
          </a:bodyPr>
          <a:lstStyle/>
          <a:p>
            <a:r>
              <a:rPr lang="pt-PT" sz="3200" b="1" dirty="0">
                <a:solidFill>
                  <a:srgbClr val="FFFF00"/>
                </a:solidFill>
              </a:rPr>
              <a:t>Tarefas (jobs) executadas sem interrupção até o fim</a:t>
            </a:r>
          </a:p>
          <a:p>
            <a:r>
              <a:rPr lang="pt-PT" sz="3200" b="1" dirty="0">
                <a:solidFill>
                  <a:srgbClr val="FFFF00"/>
                </a:solidFill>
              </a:rPr>
              <a:t>Sem intervenção humana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9222917" y="1102171"/>
            <a:ext cx="2642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/>
                </a:solidFill>
              </a:rPr>
              <a:t>Img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https</a:t>
            </a:r>
            <a:r>
              <a:rPr lang="pt-BR" sz="1000" dirty="0">
                <a:solidFill>
                  <a:schemeClr val="bg1"/>
                </a:solidFill>
              </a:rPr>
              <a:t>://</a:t>
            </a:r>
            <a:r>
              <a:rPr lang="pt-BR" sz="1000" dirty="0" err="1">
                <a:solidFill>
                  <a:schemeClr val="bg1"/>
                </a:solidFill>
              </a:rPr>
              <a:t>medium.com</a:t>
            </a:r>
            <a:r>
              <a:rPr lang="pt-BR" sz="1000" dirty="0">
                <a:solidFill>
                  <a:schemeClr val="bg1"/>
                </a:solidFill>
              </a:rPr>
              <a:t>/@</a:t>
            </a:r>
            <a:r>
              <a:rPr lang="pt-BR" sz="1000" dirty="0" err="1">
                <a:solidFill>
                  <a:schemeClr val="bg1"/>
                </a:solidFill>
              </a:rPr>
              <a:t>karlitaliliana</a:t>
            </a:r>
            <a:endParaRPr lang="pt-B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8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2816F-1239-BA4F-92F4-2032B4019570}"/>
              </a:ext>
            </a:extLst>
          </p:cNvPr>
          <p:cNvSpPr txBox="1"/>
          <p:nvPr/>
        </p:nvSpPr>
        <p:spPr>
          <a:xfrm>
            <a:off x="887683" y="6168426"/>
            <a:ext cx="1041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 (2019)</a:t>
            </a:r>
          </a:p>
          <a:p>
            <a:pPr algn="ctr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701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416D8-25A5-9D48-A425-5B2B9EC48B34}"/>
              </a:ext>
            </a:extLst>
          </p:cNvPr>
          <p:cNvSpPr txBox="1"/>
          <p:nvPr/>
        </p:nvSpPr>
        <p:spPr>
          <a:xfrm>
            <a:off x="953406" y="6138446"/>
            <a:ext cx="1028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6650032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5E299-92AF-8D46-9D78-C8B99B091374}"/>
              </a:ext>
            </a:extLst>
          </p:cNvPr>
          <p:cNvSpPr txBox="1"/>
          <p:nvPr/>
        </p:nvSpPr>
        <p:spPr>
          <a:xfrm>
            <a:off x="5411451" y="1199211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6469372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B2D77-5A85-874B-8AD5-40851758CA7D}"/>
              </a:ext>
            </a:extLst>
          </p:cNvPr>
          <p:cNvSpPr txBox="1"/>
          <p:nvPr/>
        </p:nvSpPr>
        <p:spPr>
          <a:xfrm>
            <a:off x="3507700" y="929388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444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</a:t>
            </a:r>
            <a:br>
              <a:rPr lang="pt-BR" b="1" i="1" dirty="0"/>
            </a:br>
            <a:r>
              <a:rPr lang="pt-BR" sz="1200" i="1" cap="none" dirty="0"/>
              <a:t>(falta finalizar)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Transparência de Distribuição</a:t>
            </a:r>
          </a:p>
          <a:p>
            <a:r>
              <a:rPr lang="pt" sz="3200" dirty="0"/>
              <a:t>Transparência de Acesso</a:t>
            </a:r>
          </a:p>
          <a:p>
            <a:r>
              <a:rPr lang="pt" sz="3200" dirty="0"/>
              <a:t>Transparência de Localização</a:t>
            </a:r>
          </a:p>
          <a:p>
            <a:r>
              <a:rPr lang="pt" sz="3200" dirty="0"/>
              <a:t>Transparência de Migração/Mobilidade</a:t>
            </a:r>
          </a:p>
          <a:p>
            <a:r>
              <a:rPr lang="pt" sz="3200" dirty="0"/>
              <a:t>Transparência de Relocação</a:t>
            </a:r>
          </a:p>
          <a:p>
            <a:r>
              <a:rPr lang="pt" sz="3200" dirty="0"/>
              <a:t>Transparência de Replicação</a:t>
            </a:r>
          </a:p>
          <a:p>
            <a:r>
              <a:rPr lang="pt" sz="3200" dirty="0"/>
              <a:t>Transparência de Concorrência</a:t>
            </a:r>
          </a:p>
          <a:p>
            <a:r>
              <a:rPr lang="pt" sz="3200" dirty="0"/>
              <a:t>Transparência de Falhas</a:t>
            </a: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manoelcampos.gitbooks.io/sistemas-distribuidos/book/chapter01c-transparency.html</a:t>
            </a:r>
            <a:r>
              <a:rPr lang="en-US" sz="3200" dirty="0"/>
              <a:t> 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914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0"/>
            <a:ext cx="11323509" cy="5032509"/>
          </a:xfrm>
        </p:spPr>
        <p:txBody>
          <a:bodyPr>
            <a:normAutofit/>
          </a:bodyPr>
          <a:lstStyle/>
          <a:p>
            <a:r>
              <a:rPr lang="pt" sz="3200" dirty="0"/>
              <a:t>Ocultar dos usuários /outros sistemas, falhas ocorridas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0989C-CB41-1044-9ED1-0F623302FD59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1898397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12197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1653916"/>
          </a:xfrm>
        </p:spPr>
        <p:txBody>
          <a:bodyPr>
            <a:normAutofit/>
          </a:bodyPr>
          <a:lstStyle/>
          <a:p>
            <a:r>
              <a:rPr lang="pt" sz="3200" dirty="0"/>
              <a:t>Se um componente falhar, outro deve assumir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126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01B2B0D-CE1F-8E45-B50A-D2F4E46F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18769C-51F4-6541-9644-5A63BEC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8E56EC1-FB8A-CD4C-BCC6-EF60DE0C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712A826-128B-3D47-8B29-0CA5D136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13" name="Picture 12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9DA29155-C822-374F-B41F-9FCE0BDA8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2897" y="4416165"/>
            <a:ext cx="698500" cy="698500"/>
          </a:xfrm>
          <a:prstGeom prst="rect">
            <a:avLst/>
          </a:prstGeom>
        </p:spPr>
      </p:pic>
      <p:pic>
        <p:nvPicPr>
          <p:cNvPr id="16" name="Picture 15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D451E7C4-C2EC-0246-AE9B-ADBA132AD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79232" y="441616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57 0.00162 L 0.10951 0.00162 " pathEditMode="relative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09622 0.00162 " pathEditMode="relative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2701902"/>
          </a:xfrm>
        </p:spPr>
        <p:txBody>
          <a:bodyPr>
            <a:normAutofit/>
          </a:bodyPr>
          <a:lstStyle/>
          <a:p>
            <a:r>
              <a:rPr lang="pt" sz="3200" dirty="0"/>
              <a:t>Tolerância a falhas também não é infinita</a:t>
            </a:r>
          </a:p>
          <a:p>
            <a:r>
              <a:rPr lang="pt" sz="3200" dirty="0"/>
              <a:t>Nível de tolerância </a:t>
            </a:r>
            <a:r>
              <a:rPr lang="pt" sz="3200" dirty="0" err="1"/>
              <a:t>k</a:t>
            </a:r>
            <a:r>
              <a:rPr lang="pt" sz="3200" dirty="0"/>
              <a:t>: o sistema suporta até </a:t>
            </a:r>
            <a:r>
              <a:rPr lang="pt" sz="3200" dirty="0" err="1"/>
              <a:t>k</a:t>
            </a:r>
            <a:r>
              <a:rPr lang="pt" sz="3200" dirty="0"/>
              <a:t> falhas simultâneas</a:t>
            </a:r>
          </a:p>
          <a:p>
            <a:r>
              <a:rPr lang="pt" sz="3200" dirty="0"/>
              <a:t>Requer k+1 elementos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C72138-1A6E-3A4C-A195-F35594CF433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009215"/>
            <a:chExt cx="4596983" cy="1688891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F5294F09-AB21-BC40-A418-0E24B63C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594" y="5009215"/>
              <a:ext cx="1653915" cy="1653915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61779A23-AE5B-D541-8CCD-7B0B5428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1128" y="5044191"/>
              <a:ext cx="1653915" cy="1653915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17E9CF8C-DB04-7746-A508-D53D5545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2662" y="5009215"/>
              <a:ext cx="1653915" cy="165391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E975B9-3DD7-C046-88C4-63257BBB722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587114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BA86AF-72A3-9343-8AA9-772604EA7963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588363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ACC7D69-AECB-DB4D-9E9D-B3FC15E0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CE5DA78-D17B-1D42-B7E8-71BCB51D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849" y="5504185"/>
            <a:ext cx="809540" cy="809540"/>
          </a:xfrm>
          <a:prstGeom prst="rect">
            <a:avLst/>
          </a:prstGeom>
        </p:spPr>
      </p:pic>
      <p:pic>
        <p:nvPicPr>
          <p:cNvPr id="24" name="Picture 23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A315BB51-7055-A94D-95BF-5850385C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2897" y="4416165"/>
            <a:ext cx="698500" cy="698500"/>
          </a:xfrm>
          <a:prstGeom prst="rect">
            <a:avLst/>
          </a:prstGeom>
        </p:spPr>
      </p:pic>
      <p:pic>
        <p:nvPicPr>
          <p:cNvPr id="27" name="Picture 26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5E3EDFBA-0C32-7448-86E5-0C627057B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05546" y="44052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1332 0.0013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1332 0.0013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2701902"/>
          </a:xfrm>
        </p:spPr>
        <p:txBody>
          <a:bodyPr>
            <a:normAutofit/>
          </a:bodyPr>
          <a:lstStyle/>
          <a:p>
            <a:r>
              <a:rPr lang="pt" sz="3200" dirty="0"/>
              <a:t>Se mais uma falha ocorrer...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C72138-1A6E-3A4C-A195-F35594CF433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009215"/>
            <a:chExt cx="4596983" cy="1688891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F5294F09-AB21-BC40-A418-0E24B63C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594" y="5009215"/>
              <a:ext cx="1653915" cy="1653915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61779A23-AE5B-D541-8CCD-7B0B5428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1128" y="5044191"/>
              <a:ext cx="1653915" cy="1653915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17E9CF8C-DB04-7746-A508-D53D5545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2662" y="5009215"/>
              <a:ext cx="1653915" cy="165391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E975B9-3DD7-C046-88C4-63257BBB722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587114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BA86AF-72A3-9343-8AA9-772604EA7963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588363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ACC7D69-AECB-DB4D-9E9D-B3FC15E0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24" name="Picture 23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A315BB51-7055-A94D-95BF-5850385C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89655" y="4416165"/>
            <a:ext cx="698500" cy="698500"/>
          </a:xfrm>
          <a:prstGeom prst="rect">
            <a:avLst/>
          </a:prstGeom>
        </p:spPr>
      </p:pic>
      <p:pic>
        <p:nvPicPr>
          <p:cNvPr id="27" name="Picture 26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5E3EDFBA-0C32-7448-86E5-0C627057B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2304" y="4405275"/>
            <a:ext cx="698500" cy="69850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D6B2E7B5-FBBF-A647-8850-7B890865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849" y="5504185"/>
            <a:ext cx="809540" cy="80954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64ACC5D-3D5D-A841-9352-E21F6FE0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779" y="5542282"/>
            <a:ext cx="809540" cy="8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12197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1653916"/>
          </a:xfrm>
        </p:spPr>
        <p:txBody>
          <a:bodyPr>
            <a:normAutofit/>
          </a:bodyPr>
          <a:lstStyle/>
          <a:p>
            <a:r>
              <a:rPr lang="pt-PT" sz="3200" dirty="0"/>
              <a:t>Serviços de nuvem podem </a:t>
            </a:r>
            <a:r>
              <a:rPr lang="pt-PT" sz="3200" dirty="0" err="1"/>
              <a:t>detectar</a:t>
            </a:r>
            <a:r>
              <a:rPr lang="pt-PT" sz="3200" dirty="0"/>
              <a:t> a falha de uma VM e iniciar uma nova, para não reduzir tal nível </a:t>
            </a:r>
            <a:r>
              <a:rPr lang="pt-PT" sz="3200" i="1" dirty="0"/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129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01B2B0D-CE1F-8E45-B50A-D2F4E46F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18769C-51F4-6541-9644-5A63BEC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8E56EC1-FB8A-CD4C-BCC6-EF60DE0C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0989C-CB41-1044-9ED1-0F623302FD59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434714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5E24B3-077D-2B41-9D77-70E54FBB862E}"/>
              </a:ext>
            </a:extLst>
          </p:cNvPr>
          <p:cNvCxnSpPr>
            <a:cxnSpLocks/>
          </p:cNvCxnSpPr>
          <p:nvPr/>
        </p:nvCxnSpPr>
        <p:spPr>
          <a:xfrm>
            <a:off x="9535259" y="5883638"/>
            <a:ext cx="434714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712A826-128B-3D47-8B29-0CA5D136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14" name="Picture 1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0EFC712-4ADC-0145-B95F-B124AE29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40" y="3210567"/>
            <a:ext cx="1326022" cy="17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39 0.01019 L -0.00039 0.26343 " pathEditMode="relative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17" y="2286531"/>
            <a:ext cx="6356376" cy="2781198"/>
          </a:xfrm>
        </p:spPr>
        <p:txBody>
          <a:bodyPr>
            <a:normAutofit/>
          </a:bodyPr>
          <a:lstStyle/>
          <a:p>
            <a:r>
              <a:rPr lang="pt-PT" sz="3200" b="1" dirty="0"/>
              <a:t>Nos mainframes: execução centralizada e desconectada</a:t>
            </a:r>
          </a:p>
          <a:p>
            <a:r>
              <a:rPr lang="pt-PT" sz="3200" b="1" dirty="0"/>
              <a:t>Impossível usar vários mainframes para agilizar a execução das tarefas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8573700" y="6508532"/>
            <a:ext cx="1877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wikiclipart.com</a:t>
            </a:r>
            <a:endParaRPr lang="pt-BR" sz="1000" dirty="0"/>
          </a:p>
        </p:txBody>
      </p:sp>
      <p:pic>
        <p:nvPicPr>
          <p:cNvPr id="5" name="Picture 4" descr="A close up of a door&#10;&#10;Description automatically generated">
            <a:extLst>
              <a:ext uri="{FF2B5EF4-FFF2-40B4-BE49-F238E27FC236}">
                <a16:creationId xmlns:a16="http://schemas.microsoft.com/office/drawing/2014/main" id="{207F63A4-E6B7-A640-8BA1-1D7FC3DC2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10" y="5270500"/>
            <a:ext cx="2108200" cy="1587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3D2F8C-3B4E-734F-A4ED-C99CC5345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14886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Processamento em lote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88821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Usuários também precisam ser tolerantes</a:t>
            </a:r>
          </a:p>
          <a:p>
            <a:r>
              <a:rPr lang="pt" sz="3200" dirty="0"/>
              <a:t>Se um elemento falhar, o sistema pode demorar mais a responder</a:t>
            </a:r>
          </a:p>
          <a:p>
            <a:r>
              <a:rPr lang="pt" sz="3200" dirty="0"/>
              <a:t>O tempo de resposta pode ser longo levando ao </a:t>
            </a:r>
            <a:r>
              <a:rPr lang="pt" sz="3200" i="1" dirty="0"/>
              <a:t>timeout</a:t>
            </a:r>
            <a:endParaRPr lang="pt" sz="3200" dirty="0"/>
          </a:p>
          <a:p>
            <a:r>
              <a:rPr lang="pt" sz="3200" dirty="0"/>
              <a:t>Clientes como navegadores podem configurar tal tempo</a:t>
            </a:r>
          </a:p>
          <a:p>
            <a:r>
              <a:rPr lang="pt" sz="3200" dirty="0"/>
              <a:t>No Firefox digite </a:t>
            </a:r>
            <a:r>
              <a:rPr lang="en-US" dirty="0" err="1"/>
              <a:t>about:config</a:t>
            </a:r>
            <a:r>
              <a:rPr lang="pt" sz="3200" dirty="0"/>
              <a:t> e procure por </a:t>
            </a:r>
            <a:r>
              <a:rPr lang="en-US" dirty="0" err="1"/>
              <a:t>network.http.connection</a:t>
            </a:r>
            <a:r>
              <a:rPr lang="en-US" dirty="0"/>
              <a:t>-timeout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Disponibilidade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-PT" sz="3200" dirty="0"/>
              <a:t>Indica o percentual de tempo que espera-se que o sistema esteja em funcionamento</a:t>
            </a:r>
          </a:p>
          <a:p>
            <a:r>
              <a:rPr lang="pt-PT" sz="3200" dirty="0"/>
              <a:t>Normalmente é um valor a partir de 99%</a:t>
            </a:r>
          </a:p>
          <a:p>
            <a:r>
              <a:rPr lang="pt-PT" sz="3200" dirty="0"/>
              <a:t>Está diretamente associada ao </a:t>
            </a:r>
            <a:r>
              <a:rPr lang="pt-PT" sz="3200" b="1" dirty="0"/>
              <a:t>nível de tolerância</a:t>
            </a:r>
            <a:r>
              <a:rPr lang="pt-PT" sz="3200" dirty="0"/>
              <a:t> a falhas </a:t>
            </a:r>
            <a:r>
              <a:rPr lang="pt-PT" sz="3200" i="1" dirty="0"/>
              <a:t>k</a:t>
            </a:r>
          </a:p>
          <a:p>
            <a:r>
              <a:rPr lang="pt-PT" sz="3200" dirty="0"/>
              <a:t>Quanto mais tolerante a falhas, maior a disponibilidade</a:t>
            </a:r>
          </a:p>
          <a:p>
            <a:pPr marL="0" indent="0" algn="ctr">
              <a:buNone/>
            </a:pPr>
            <a:r>
              <a:rPr lang="en-US" sz="3200" i="1" dirty="0">
                <a:hlinkClick r:id="rId2"/>
              </a:rPr>
              <a:t>manoelcampos.gitbooks.io/sistemas-distribuidos/book/chapter01d-availability.html</a:t>
            </a:r>
            <a:r>
              <a:rPr lang="en-US" sz="3200" i="1" dirty="0"/>
              <a:t> </a:t>
            </a:r>
            <a:endParaRPr lang="pt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3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referências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[SDPP] </a:t>
            </a:r>
            <a:r>
              <a:rPr lang="pt-BR" sz="3200" dirty="0" err="1"/>
              <a:t>Tanenbaum</a:t>
            </a:r>
            <a:r>
              <a:rPr lang="pt-BR" sz="3200" dirty="0"/>
              <a:t>, Andrew S. e Steen </a:t>
            </a:r>
            <a:r>
              <a:rPr lang="pt-BR" sz="3200" dirty="0" err="1"/>
              <a:t>Maarten</a:t>
            </a:r>
            <a:r>
              <a:rPr lang="pt-BR" sz="3200" dirty="0"/>
              <a:t> V. </a:t>
            </a:r>
            <a:r>
              <a:rPr lang="pt-BR" sz="3200" b="1" dirty="0"/>
              <a:t>Sistemas Distribuídos: princípios e paradigmas</a:t>
            </a:r>
            <a:r>
              <a:rPr lang="pt-BR" sz="3200" dirty="0"/>
              <a:t>. Pearson </a:t>
            </a:r>
            <a:r>
              <a:rPr lang="pt-BR" sz="3200" dirty="0" err="1"/>
              <a:t>Education</a:t>
            </a:r>
            <a:r>
              <a:rPr lang="pt-BR" sz="3200" dirty="0"/>
              <a:t>. 2ª edição. 2008.</a:t>
            </a:r>
          </a:p>
          <a:p>
            <a:r>
              <a:rPr lang="pt-BR" sz="3200" dirty="0"/>
              <a:t>[SDCP] </a:t>
            </a:r>
            <a:r>
              <a:rPr lang="pt-BR" sz="3200" dirty="0" err="1"/>
              <a:t>Coulouris</a:t>
            </a:r>
            <a:r>
              <a:rPr lang="pt-BR" sz="3200" dirty="0"/>
              <a:t>, G. et. al. </a:t>
            </a:r>
            <a:r>
              <a:rPr lang="pt-BR" sz="3200" b="1" dirty="0"/>
              <a:t>Sistemas Distribuídos: conceitos e projeto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4ª edição. 2008.</a:t>
            </a:r>
          </a:p>
          <a:p>
            <a:r>
              <a:rPr lang="pt-BR" sz="3200" dirty="0"/>
              <a:t>[PA] </a:t>
            </a:r>
            <a:r>
              <a:rPr lang="pt-BR" sz="3200" dirty="0" err="1"/>
              <a:t>Goodrich</a:t>
            </a:r>
            <a:r>
              <a:rPr lang="pt-BR" sz="3200" dirty="0"/>
              <a:t>, Michael T. e </a:t>
            </a:r>
            <a:r>
              <a:rPr lang="pt-BR" sz="3200" dirty="0" err="1"/>
              <a:t>Tamassia</a:t>
            </a:r>
            <a:r>
              <a:rPr lang="pt-BR" sz="3200" dirty="0"/>
              <a:t>, Roberto. </a:t>
            </a:r>
            <a:r>
              <a:rPr lang="pt-BR" sz="3200" b="1" dirty="0"/>
              <a:t>Projeto de Algoritmos: fundamentos, análise e exemplos da Internet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2008.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2" y="-78830"/>
            <a:ext cx="5718997" cy="1509490"/>
          </a:xfrm>
        </p:spPr>
        <p:txBody>
          <a:bodyPr>
            <a:normAutofit/>
          </a:bodyPr>
          <a:lstStyle/>
          <a:p>
            <a:pPr algn="l"/>
            <a:r>
              <a:rPr lang="pt-BR" b="1" i="1" dirty="0"/>
              <a:t>Processamento em lote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314" y="5851953"/>
            <a:ext cx="10908264" cy="84576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PT" sz="3200" b="1" dirty="0">
                <a:solidFill>
                  <a:srgbClr val="FFFF00"/>
                </a:solidFill>
              </a:rPr>
              <a:t>Tarefas cada vez maiores e mais complexas</a:t>
            </a:r>
            <a:endParaRPr lang="pt" sz="3200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rgbClr val="FFFF00"/>
                </a:solidFill>
              </a:rPr>
              <a:t>14</a:t>
            </a:fld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3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2EE69-BF9A-7B41-AE92-98F0647D2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dirty="0" err="1"/>
              <a:t>Surgimento</a:t>
            </a:r>
            <a:r>
              <a:rPr lang="en-US" sz="5400" b="1" dirty="0"/>
              <a:t> dos </a:t>
            </a:r>
            <a:r>
              <a:rPr lang="en-US" sz="5400" b="1" dirty="0" err="1"/>
              <a:t>sistemas</a:t>
            </a:r>
            <a:r>
              <a:rPr lang="en-US" sz="5400" b="1" dirty="0"/>
              <a:t> </a:t>
            </a:r>
            <a:r>
              <a:rPr lang="en-US" sz="5400" b="1" dirty="0" err="1"/>
              <a:t>distribuídos</a:t>
            </a:r>
            <a:r>
              <a:rPr lang="en-US" sz="5400" b="1" dirty="0"/>
              <a:t> (SD</a:t>
            </a:r>
            <a:r>
              <a:rPr lang="en-US" sz="5400" b="1" cap="none" dirty="0"/>
              <a:t>s</a:t>
            </a:r>
            <a:r>
              <a:rPr lang="en-US" sz="5400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F1A1B-457A-B946-B219-39D02B49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8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chemeClr val="bg1"/>
                </a:solidFill>
              </a:rPr>
              <a:t>Terminais burros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98139" y="134779"/>
            <a:ext cx="1175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chemeClr val="bg1"/>
                </a:solidFill>
              </a:rPr>
              <a:t>Img</a:t>
            </a:r>
            <a:r>
              <a:rPr lang="pt-BR" sz="1000" dirty="0">
                <a:solidFill>
                  <a:schemeClr val="bg1"/>
                </a:solidFill>
              </a:rPr>
              <a:t>: </a:t>
            </a:r>
            <a:r>
              <a:rPr lang="pt-BR" sz="1000" dirty="0" err="1">
                <a:solidFill>
                  <a:schemeClr val="bg1"/>
                </a:solidFill>
              </a:rPr>
              <a:t>tenor.com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1266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651" y="-6820"/>
            <a:ext cx="9530038" cy="99750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1" cap="none" dirty="0">
                <a:solidFill>
                  <a:schemeClr val="bg1"/>
                </a:solidFill>
              </a:rPr>
              <a:t>Terminais </a:t>
            </a:r>
            <a:br>
              <a:rPr lang="pt-BR" b="1" i="1" cap="none" dirty="0">
                <a:solidFill>
                  <a:schemeClr val="bg1"/>
                </a:solidFill>
              </a:rPr>
            </a:br>
            <a:r>
              <a:rPr lang="pt-BR" b="1" i="1" cap="none" dirty="0">
                <a:solidFill>
                  <a:schemeClr val="bg1"/>
                </a:solidFill>
              </a:rPr>
              <a:t>Burros</a:t>
            </a:r>
            <a:endParaRPr lang="pt-BR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585544"/>
            <a:ext cx="10908264" cy="3550963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Mas não possuíam recursos computacionais para compor um sistema distribuído</a:t>
            </a:r>
          </a:p>
          <a:p>
            <a:r>
              <a:rPr lang="pt-BR" sz="3200" b="1" dirty="0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Funcionavam apenas como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4243570" y="6393326"/>
            <a:ext cx="3704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pt.wikipedia.org</a:t>
            </a:r>
            <a:r>
              <a:rPr lang="pt-BR" sz="1000" dirty="0"/>
              <a:t>/</a:t>
            </a:r>
            <a:r>
              <a:rPr lang="pt-BR" sz="1000" dirty="0" err="1"/>
              <a:t>wiki</a:t>
            </a:r>
            <a:r>
              <a:rPr lang="pt-BR" sz="1000" dirty="0"/>
              <a:t>/Terminal_(informática)</a:t>
            </a:r>
          </a:p>
        </p:txBody>
      </p:sp>
    </p:spTree>
    <p:extLst>
      <p:ext uri="{BB962C8B-B14F-4D97-AF65-F5344CB8AC3E}">
        <p14:creationId xmlns:p14="http://schemas.microsoft.com/office/powerpoint/2010/main" val="40023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4758173" y="6393326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 </a:t>
            </a:r>
            <a:r>
              <a:rPr lang="pt-BR" sz="1000" dirty="0" err="1"/>
              <a:t>dell.com</a:t>
            </a:r>
            <a:endParaRPr lang="pt-BR" sz="1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3BA6F-8B32-C844-87AA-8FDAB8B8D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611"/>
            <a:ext cx="8610600" cy="1293028"/>
          </a:xfrm>
        </p:spPr>
        <p:txBody>
          <a:bodyPr/>
          <a:lstStyle/>
          <a:p>
            <a:pPr algn="ctr"/>
            <a:r>
              <a:rPr lang="pt-BR" b="1" dirty="0" err="1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Thin</a:t>
            </a:r>
            <a:r>
              <a:rPr lang="pt-BR" b="1" dirty="0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 </a:t>
            </a:r>
            <a:r>
              <a:rPr lang="pt-BR" b="1" dirty="0" err="1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Client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82408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133600"/>
            <a:ext cx="10908264" cy="3208428"/>
          </a:xfrm>
        </p:spPr>
        <p:txBody>
          <a:bodyPr>
            <a:normAutofit/>
          </a:bodyPr>
          <a:lstStyle/>
          <a:p>
            <a:r>
              <a:rPr lang="pt-BR" sz="3600" dirty="0"/>
              <a:t>Necessidade de divisão de tarefas para redução do tempo de execução</a:t>
            </a:r>
          </a:p>
          <a:p>
            <a:r>
              <a:rPr lang="pt-BR" sz="3600" dirty="0"/>
              <a:t>Obtenção de resultados mais rapidamente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436C2F-A324-9145-89B2-075C3A08528C}"/>
              </a:ext>
            </a:extLst>
          </p:cNvPr>
          <p:cNvGrpSpPr/>
          <p:nvPr/>
        </p:nvGrpSpPr>
        <p:grpSpPr>
          <a:xfrm>
            <a:off x="5195610" y="4028856"/>
            <a:ext cx="6951420" cy="2847528"/>
            <a:chOff x="5195610" y="4028856"/>
            <a:chExt cx="6951420" cy="28475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F3B3B-E6FA-3645-9904-4BB6E88C8070}"/>
                </a:ext>
              </a:extLst>
            </p:cNvPr>
            <p:cNvSpPr txBox="1"/>
            <p:nvPr/>
          </p:nvSpPr>
          <p:spPr>
            <a:xfrm>
              <a:off x="7144334" y="5419913"/>
              <a:ext cx="28793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dirty="0"/>
                <a:t>Processamento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777D84F-1B59-9B41-B4FC-52977F8067FB}"/>
                </a:ext>
              </a:extLst>
            </p:cNvPr>
            <p:cNvSpPr/>
            <p:nvPr/>
          </p:nvSpPr>
          <p:spPr>
            <a:xfrm>
              <a:off x="5195610" y="4117620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Entrada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9FBFB336-8DAF-F44F-9041-ABCCF2C81DCC}"/>
                </a:ext>
              </a:extLst>
            </p:cNvPr>
            <p:cNvSpPr/>
            <p:nvPr/>
          </p:nvSpPr>
          <p:spPr>
            <a:xfrm>
              <a:off x="9908816" y="4028856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Saída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ECC7B20-C380-3A4C-B934-D562948C11C3}"/>
                </a:ext>
              </a:extLst>
            </p:cNvPr>
            <p:cNvSpPr/>
            <p:nvPr/>
          </p:nvSpPr>
          <p:spPr>
            <a:xfrm>
              <a:off x="5195610" y="5771285"/>
              <a:ext cx="6951420" cy="1105099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Tempo</a:t>
              </a:r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3C4320C1-7CEE-4C41-A7E0-A48A7502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044" y="4149289"/>
              <a:ext cx="1587500" cy="1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0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93E2C8F5-B35B-4728-AFAB-5111275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9EB4E46-374D-4E57-9304-5B8EDFB8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820" y="673240"/>
            <a:ext cx="330098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700" b="1" i="1"/>
              <a:t>A era dos mainframes</a:t>
            </a:r>
            <a:endParaRPr lang="en-US" sz="37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95FF10-1FB8-436D-BD0A-5F0D9082A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15E1F5-1C97-418B-B8B1-A3457E5C3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11">
            <a:extLst>
              <a:ext uri="{FF2B5EF4-FFF2-40B4-BE49-F238E27FC236}">
                <a16:creationId xmlns:a16="http://schemas.microsoft.com/office/drawing/2014/main" id="{3E7929B2-D163-40F0-A012-01126A98D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door&#10;&#10;Description automatically generated">
            <a:extLst>
              <a:ext uri="{FF2B5EF4-FFF2-40B4-BE49-F238E27FC236}">
                <a16:creationId xmlns:a16="http://schemas.microsoft.com/office/drawing/2014/main" id="{DB527E2D-9B23-8B47-B514-66D7AACF5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6" y="929447"/>
            <a:ext cx="6638816" cy="49991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2F6499-DE39-BB43-AFD1-19E34D08F2F9}"/>
              </a:ext>
            </a:extLst>
          </p:cNvPr>
          <p:cNvSpPr txBox="1"/>
          <p:nvPr/>
        </p:nvSpPr>
        <p:spPr>
          <a:xfrm>
            <a:off x="596348" y="6611779"/>
            <a:ext cx="34852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gfycat.com</a:t>
            </a:r>
            <a:r>
              <a:rPr lang="pt-BR" sz="1000" dirty="0"/>
              <a:t>/</a:t>
            </a:r>
            <a:r>
              <a:rPr lang="pt-BR" sz="1000" dirty="0" err="1"/>
              <a:t>inborntorngardensnake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371" y="163268"/>
            <a:ext cx="6766191" cy="3777622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Aplicação da abordagem </a:t>
            </a:r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“Divide </a:t>
            </a:r>
            <a:r>
              <a:rPr lang="pt-BR" sz="3600" b="1" i="1" dirty="0" err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and</a:t>
            </a:r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 </a:t>
            </a:r>
            <a:r>
              <a:rPr lang="pt-BR" sz="3600" b="1" i="1" dirty="0" err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Conquer</a:t>
            </a:r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” [PA]</a:t>
            </a:r>
          </a:p>
          <a:p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Divisão de um problema em </a:t>
            </a:r>
            <a:r>
              <a:rPr lang="pt-BR" sz="3600" b="1" i="1" dirty="0" err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sub-problemas</a:t>
            </a:r>
            <a:endParaRPr lang="pt-BR" sz="3600" b="1" i="1" dirty="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4487889" y="6417733"/>
            <a:ext cx="3724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Img</a:t>
            </a:r>
            <a:r>
              <a:rPr lang="pt-BR" sz="1200" dirty="0">
                <a:solidFill>
                  <a:schemeClr val="bg1"/>
                </a:solidFill>
              </a:rPr>
              <a:t>: </a:t>
            </a:r>
            <a:r>
              <a:rPr lang="pt-BR" sz="1200" dirty="0" err="1">
                <a:solidFill>
                  <a:schemeClr val="bg1"/>
                </a:solidFill>
              </a:rPr>
              <a:t>https</a:t>
            </a:r>
            <a:r>
              <a:rPr lang="pt-BR" sz="1200" dirty="0">
                <a:solidFill>
                  <a:schemeClr val="bg1"/>
                </a:solidFill>
              </a:rPr>
              <a:t>://</a:t>
            </a:r>
            <a:r>
              <a:rPr lang="pt-BR" sz="1200" dirty="0" err="1">
                <a:solidFill>
                  <a:schemeClr val="bg1"/>
                </a:solidFill>
              </a:rPr>
              <a:t>slideplayer.com</a:t>
            </a:r>
            <a:r>
              <a:rPr lang="pt-BR" sz="1200" dirty="0">
                <a:solidFill>
                  <a:schemeClr val="bg1"/>
                </a:solidFill>
              </a:rPr>
              <a:t>/slide/7658215</a:t>
            </a:r>
          </a:p>
        </p:txBody>
      </p:sp>
    </p:spTree>
    <p:extLst>
      <p:ext uri="{BB962C8B-B14F-4D97-AF65-F5344CB8AC3E}">
        <p14:creationId xmlns:p14="http://schemas.microsoft.com/office/powerpoint/2010/main" val="25831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5" y="37348"/>
            <a:ext cx="3747305" cy="1994651"/>
          </a:xfrm>
        </p:spPr>
        <p:txBody>
          <a:bodyPr>
            <a:normAutofit/>
          </a:bodyPr>
          <a:lstStyle/>
          <a:p>
            <a:pPr algn="l"/>
            <a:r>
              <a:rPr lang="pt-BR" sz="3800" b="1" i="1" cap="none" dirty="0"/>
              <a:t>Dividir pra Conquistar: Ordenação</a:t>
            </a:r>
            <a:endParaRPr lang="pt-BR" sz="38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9592733" y="6477000"/>
            <a:ext cx="242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3"/>
              </a:rPr>
              <a:t>Imagem: https://freefeast.info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81494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8" y="23436"/>
            <a:ext cx="7522943" cy="540126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800" b="1" i="1" cap="none" dirty="0"/>
              <a:t>Dividir pra Conquistar: Jogos</a:t>
            </a:r>
            <a:endParaRPr lang="pt-BR" sz="38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4907212" y="6222999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>
                <a:hlinkClick r:id="rId3"/>
              </a:rPr>
              <a:t>http://www.kopf.com.br</a:t>
            </a:r>
            <a:br>
              <a:rPr lang="pt-BR" sz="1200" dirty="0"/>
            </a:br>
            <a:r>
              <a:rPr lang="pt-BR" sz="1200" dirty="0">
                <a:hlinkClick r:id="rId4"/>
              </a:rPr>
              <a:t>https://im-a-puzzle.com</a:t>
            </a:r>
            <a:r>
              <a:rPr lang="pt-B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596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4371809" y="6392332"/>
            <a:ext cx="3448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hlinkClick r:id="rId3"/>
              </a:rPr>
              <a:t>https://devopedia.org/binary-search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701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256B12-73C9-B84F-8716-4A507EB8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🚀 </a:t>
            </a:r>
            <a:r>
              <a:rPr lang="en-US" sz="5400" dirty="0" err="1"/>
              <a:t>Propulsão</a:t>
            </a:r>
            <a:r>
              <a:rPr lang="en-US" sz="5400" dirty="0"/>
              <a:t> dos </a:t>
            </a:r>
            <a:r>
              <a:rPr lang="en-US" sz="5400" dirty="0" err="1"/>
              <a:t>sistemas</a:t>
            </a:r>
            <a:r>
              <a:rPr lang="en-US" sz="5400" dirty="0"/>
              <a:t> </a:t>
            </a:r>
            <a:r>
              <a:rPr lang="en-US" sz="5400" dirty="0" err="1"/>
              <a:t>distribúidos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0092E-D040-0741-A777-68D224C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080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Propulsão</a:t>
            </a:r>
            <a:r>
              <a:rPr lang="en-US" dirty="0"/>
              <a:t> dos SD</a:t>
            </a:r>
            <a:r>
              <a:rPr lang="en-US" cap="none" dirty="0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Promovidos pela evolução da computação em décadas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50E7A470-3231-2C42-904C-843E522A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49700"/>
            <a:ext cx="10210800" cy="252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E4893-62D8-B446-A8E1-A6C338D654CC}"/>
              </a:ext>
            </a:extLst>
          </p:cNvPr>
          <p:cNvSpPr txBox="1"/>
          <p:nvPr/>
        </p:nvSpPr>
        <p:spPr>
          <a:xfrm>
            <a:off x="2609729" y="6509658"/>
            <a:ext cx="724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www.custom</a:t>
            </a:r>
            <a:r>
              <a:rPr lang="pt-BR" sz="1400" dirty="0"/>
              <a:t>-build-</a:t>
            </a:r>
            <a:r>
              <a:rPr lang="pt-BR" sz="1400" dirty="0" err="1"/>
              <a:t>computers.com</a:t>
            </a:r>
            <a:r>
              <a:rPr lang="pt-BR" sz="1400" dirty="0"/>
              <a:t>/</a:t>
            </a:r>
            <a:r>
              <a:rPr lang="pt-BR" sz="1400" dirty="0" err="1"/>
              <a:t>Evolution-of-Computers.html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94662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Propulsão</a:t>
            </a:r>
            <a:r>
              <a:rPr lang="en-US" dirty="0"/>
              <a:t> dos SD</a:t>
            </a:r>
            <a:r>
              <a:rPr lang="en-US" cap="none" dirty="0"/>
              <a:t>s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20048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Popularização da informática: aumento da demanda por recursos computacionais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CD0A7971-1071-1D47-916F-2D391AC8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46" y="2963470"/>
            <a:ext cx="9441285" cy="38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Propulsão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cap="none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Popularização das redes e advento da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27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968B5-0070-0247-BF1B-76B5FA6E6743}"/>
              </a:ext>
            </a:extLst>
          </p:cNvPr>
          <p:cNvSpPr txBox="1"/>
          <p:nvPr/>
        </p:nvSpPr>
        <p:spPr>
          <a:xfrm>
            <a:off x="1045029" y="6361794"/>
            <a:ext cx="9602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Imagem: 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https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://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www.revistainternet.com.br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/como-a-internet-vem-sendo-utilizada-para-corromper-a-democracia/internet-2/</a:t>
            </a:r>
          </a:p>
        </p:txBody>
      </p:sp>
    </p:spTree>
    <p:extLst>
      <p:ext uri="{BB962C8B-B14F-4D97-AF65-F5344CB8AC3E}">
        <p14:creationId xmlns:p14="http://schemas.microsoft.com/office/powerpoint/2010/main" val="2383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-29034"/>
            <a:ext cx="9530038" cy="1041404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Propulsão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cap="none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3126" y="5927868"/>
            <a:ext cx="12466510" cy="663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Computadores passaram a ser interligados em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28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2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propulsão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38395"/>
            <a:ext cx="10908264" cy="3777622"/>
          </a:xfrm>
        </p:spPr>
        <p:txBody>
          <a:bodyPr>
            <a:normAutofit/>
          </a:bodyPr>
          <a:lstStyle/>
          <a:p>
            <a:r>
              <a:rPr lang="pt-BR" sz="3600" dirty="0"/>
              <a:t>Sistemas centralizados (</a:t>
            </a:r>
            <a:r>
              <a:rPr lang="pt-BR" sz="3600" dirty="0" err="1"/>
              <a:t>monoprocessados</a:t>
            </a:r>
            <a:r>
              <a:rPr lang="pt-BR" sz="3600" dirty="0"/>
              <a:t>) evoluíram para Sistemas Distribuídos:</a:t>
            </a:r>
          </a:p>
          <a:p>
            <a:pPr marL="0" indent="0">
              <a:buNone/>
            </a:pPr>
            <a:endParaRPr lang="pt-BR" sz="800" dirty="0"/>
          </a:p>
          <a:p>
            <a:pPr marL="0" indent="0" algn="r">
              <a:buNone/>
            </a:pPr>
            <a:r>
              <a:rPr lang="pt-BR" sz="3600" dirty="0"/>
              <a:t>“Sistemas </a:t>
            </a:r>
            <a:r>
              <a:rPr lang="pt-BR" sz="3600" dirty="0" err="1"/>
              <a:t>multiprocessados</a:t>
            </a:r>
            <a:r>
              <a:rPr lang="pt-BR" sz="3600" dirty="0"/>
              <a:t> executando em diversos computadores”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23ABC-3CA5-5F4E-9AD9-36991B4971B6}"/>
              </a:ext>
            </a:extLst>
          </p:cNvPr>
          <p:cNvGrpSpPr/>
          <p:nvPr/>
        </p:nvGrpSpPr>
        <p:grpSpPr>
          <a:xfrm>
            <a:off x="237118" y="4779750"/>
            <a:ext cx="2571395" cy="1940811"/>
            <a:chOff x="237118" y="4567476"/>
            <a:chExt cx="2571395" cy="194081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A847F5F8-E7D1-8748-87C3-D8D0263D9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18" y="4567476"/>
              <a:ext cx="2571395" cy="1940811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ADA53402-E8BC-3141-83DC-0E747188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505" y="5418043"/>
              <a:ext cx="799818" cy="63985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FF1209-89EE-3A4F-B81D-6AACE941A567}"/>
              </a:ext>
            </a:extLst>
          </p:cNvPr>
          <p:cNvGrpSpPr/>
          <p:nvPr/>
        </p:nvGrpSpPr>
        <p:grpSpPr>
          <a:xfrm>
            <a:off x="5298839" y="4086918"/>
            <a:ext cx="7295798" cy="2690639"/>
            <a:chOff x="5298839" y="4086918"/>
            <a:chExt cx="7295798" cy="26906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D8FEF8-055A-004E-8D9B-2CA35C744CAE}"/>
                </a:ext>
              </a:extLst>
            </p:cNvPr>
            <p:cNvGrpSpPr/>
            <p:nvPr/>
          </p:nvGrpSpPr>
          <p:grpSpPr>
            <a:xfrm>
              <a:off x="5298839" y="4779749"/>
              <a:ext cx="2571395" cy="1940811"/>
              <a:chOff x="237118" y="4567476"/>
              <a:chExt cx="2571395" cy="1940811"/>
            </a:xfrm>
          </p:grpSpPr>
          <p:pic>
            <p:nvPicPr>
              <p:cNvPr id="10" name="Picture 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D44AF24-5062-1248-B63A-3268AB919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1" name="Picture 1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C9FEEED-322E-7742-B945-D2FEB5DCE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83CDBE-C093-A446-9874-32D17D86BC9C}"/>
                </a:ext>
              </a:extLst>
            </p:cNvPr>
            <p:cNvGrpSpPr/>
            <p:nvPr/>
          </p:nvGrpSpPr>
          <p:grpSpPr>
            <a:xfrm>
              <a:off x="10023242" y="4836746"/>
              <a:ext cx="2571395" cy="1940811"/>
              <a:chOff x="237118" y="4567476"/>
              <a:chExt cx="2571395" cy="1940811"/>
            </a:xfrm>
          </p:grpSpPr>
          <p:pic>
            <p:nvPicPr>
              <p:cNvPr id="13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FC32268-0E5B-D844-AA3B-B98AFF7DF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28C3150-C297-3644-B599-40792AC0B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FCD836-7D2F-744C-AF42-BEDF7F898C45}"/>
                </a:ext>
              </a:extLst>
            </p:cNvPr>
            <p:cNvGrpSpPr/>
            <p:nvPr/>
          </p:nvGrpSpPr>
          <p:grpSpPr>
            <a:xfrm>
              <a:off x="7693699" y="4086918"/>
              <a:ext cx="2571395" cy="1940811"/>
              <a:chOff x="237118" y="4567476"/>
              <a:chExt cx="2571395" cy="1940811"/>
            </a:xfrm>
          </p:grpSpPr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01CAE9C-4D7A-F644-BD9F-E39ECCAE2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BBEDFDC-4120-AE43-8E1A-7E57580C6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517CDC-5DC8-2241-9C48-C63A6BABBAF4}"/>
                </a:ext>
              </a:extLst>
            </p:cNvPr>
            <p:cNvCxnSpPr/>
            <p:nvPr/>
          </p:nvCxnSpPr>
          <p:spPr>
            <a:xfrm flipV="1">
              <a:off x="7372360" y="5257412"/>
              <a:ext cx="775599" cy="429901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97E561-0EE5-7244-A657-042109376CD4}"/>
                </a:ext>
              </a:extLst>
            </p:cNvPr>
            <p:cNvCxnSpPr>
              <a:cxnSpLocks/>
            </p:cNvCxnSpPr>
            <p:nvPr/>
          </p:nvCxnSpPr>
          <p:spPr>
            <a:xfrm>
              <a:off x="9773024" y="5247095"/>
              <a:ext cx="694327" cy="330244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05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A35858E-C655-495F-A059-1FC809995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8AB725-0F1F-4877-83BB-B2EE0CCC9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8968068-BF1D-4383-B048-B8CC1C225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4C25584-5398-4610-B5E5-21CFFB2D1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44170-9356-144F-838F-84DC6A12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8" y="3270712"/>
            <a:ext cx="6273428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dirty="0"/>
              <a:t>Estes </a:t>
            </a:r>
            <a:r>
              <a:rPr lang="en-US" b="1" dirty="0" err="1"/>
              <a:t>eram</a:t>
            </a:r>
            <a:r>
              <a:rPr lang="en-US" b="1" dirty="0"/>
              <a:t> o que </a:t>
            </a:r>
            <a:r>
              <a:rPr lang="en-US" b="1" dirty="0" err="1"/>
              <a:t>chamamos</a:t>
            </a:r>
            <a:r>
              <a:rPr lang="en-US" b="1" dirty="0"/>
              <a:t> de </a:t>
            </a:r>
            <a:r>
              <a:rPr lang="en-US" b="1" dirty="0" err="1"/>
              <a:t>servidores</a:t>
            </a:r>
            <a:r>
              <a:rPr lang="en-US" b="1" dirty="0"/>
              <a:t> </a:t>
            </a:r>
            <a:r>
              <a:rPr lang="en-US" b="1" dirty="0" err="1"/>
              <a:t>hoje</a:t>
            </a:r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03AF63-3ED4-4E74-B8EA-736C3FFE0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door&#10;&#10;Description automatically generated">
            <a:extLst>
              <a:ext uri="{FF2B5EF4-FFF2-40B4-BE49-F238E27FC236}">
                <a16:creationId xmlns:a16="http://schemas.microsoft.com/office/drawing/2014/main" id="{13B2B9D8-F248-9349-A3A2-FF0859718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677" y="10355"/>
            <a:ext cx="5705532" cy="4296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8E340-D048-9B4D-86A1-4A2039DBA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782" y="4351274"/>
            <a:ext cx="3374135" cy="25306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9C515-754B-D047-90A5-6C5643EF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5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01" y="2358886"/>
            <a:ext cx="11812249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“Um sistema distribuído é um conjunto de </a:t>
            </a:r>
            <a:r>
              <a:rPr lang="pt" sz="3600" b="1" dirty="0"/>
              <a:t>computadores independentes</a:t>
            </a:r>
            <a:r>
              <a:rPr lang="pt" sz="3600" dirty="0"/>
              <a:t> que se </a:t>
            </a:r>
            <a:r>
              <a:rPr lang="pt" sz="3600" b="1" dirty="0"/>
              <a:t>apresenta a seus usuários como um sistema único</a:t>
            </a:r>
            <a:r>
              <a:rPr lang="pt" sz="3600" dirty="0"/>
              <a:t> e coerente.”</a:t>
            </a:r>
          </a:p>
          <a:p>
            <a:pPr marL="0" indent="0" algn="r">
              <a:buNone/>
            </a:pPr>
            <a:r>
              <a:rPr lang="pt-BR" sz="3600" dirty="0" err="1"/>
              <a:t>Tanenbaum</a:t>
            </a:r>
            <a:r>
              <a:rPr lang="pt-BR" sz="3600" dirty="0"/>
              <a:t> e Steen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1" y="2358885"/>
            <a:ext cx="11872209" cy="42817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500" dirty="0"/>
              <a:t>“Um sistema distribuído é aquele no qual os componentes localizados em </a:t>
            </a:r>
            <a:r>
              <a:rPr lang="pt" sz="3500" b="1" dirty="0"/>
              <a:t>computadores interligados em rede</a:t>
            </a:r>
            <a:r>
              <a:rPr lang="pt" sz="3500" dirty="0"/>
              <a:t> se </a:t>
            </a:r>
            <a:r>
              <a:rPr lang="pt" sz="3500" b="1" dirty="0"/>
              <a:t>comunicam</a:t>
            </a:r>
            <a:r>
              <a:rPr lang="pt" sz="3500" dirty="0"/>
              <a:t> e </a:t>
            </a:r>
            <a:r>
              <a:rPr lang="pt" sz="3500" b="1" dirty="0"/>
              <a:t>coordenam</a:t>
            </a:r>
            <a:r>
              <a:rPr lang="pt" sz="3500" dirty="0"/>
              <a:t> suas ações apenas passando </a:t>
            </a:r>
            <a:r>
              <a:rPr lang="pt" sz="3500" b="1" dirty="0"/>
              <a:t>mensagens</a:t>
            </a:r>
            <a:r>
              <a:rPr lang="pt" sz="3500" dirty="0"/>
              <a:t>.”</a:t>
            </a:r>
          </a:p>
          <a:p>
            <a:pPr marL="0" indent="0" algn="just">
              <a:buNone/>
            </a:pPr>
            <a:endParaRPr lang="pt" sz="3600" dirty="0"/>
          </a:p>
          <a:p>
            <a:pPr marL="0" indent="0" algn="r">
              <a:buNone/>
            </a:pPr>
            <a:r>
              <a:rPr lang="pt-BR" sz="3600" dirty="0" err="1"/>
              <a:t>Coulouris</a:t>
            </a:r>
            <a:r>
              <a:rPr lang="pt-BR" sz="3600" dirty="0"/>
              <a:t> et. al.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25538" cy="3777622"/>
          </a:xfrm>
        </p:spPr>
        <p:txBody>
          <a:bodyPr>
            <a:normAutofit/>
          </a:bodyPr>
          <a:lstStyle/>
          <a:p>
            <a:r>
              <a:rPr lang="pt-PT" sz="3600" dirty="0"/>
              <a:t>Não são especificados tipos de computadores...</a:t>
            </a:r>
          </a:p>
          <a:p>
            <a:r>
              <a:rPr lang="pt-PT" sz="3600" dirty="0"/>
              <a:t>nem como são interligados...</a:t>
            </a:r>
          </a:p>
          <a:p>
            <a:r>
              <a:rPr lang="pt-PT" sz="3600" dirty="0"/>
              <a:t>nem como é a cooperação/troca de mensagens.</a:t>
            </a:r>
          </a:p>
          <a:p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3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14" y="6206067"/>
            <a:ext cx="11365803" cy="8043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PT" sz="3600" b="1" dirty="0"/>
              <a:t>Computadores independentes são parte do SD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47874DD-EB9C-5F4F-8909-4CBC7984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642" y="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0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Computadores podem estar temporariamente indisponíveis ou defeituosos</a:t>
            </a:r>
          </a:p>
          <a:p>
            <a:r>
              <a:rPr lang="pt-PT" sz="3600" dirty="0"/>
              <a:t>Sem interromper 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183AAC-5B23-944C-8747-79C62308381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204085"/>
            <a:chExt cx="4596983" cy="1688891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ACC942B-E26C-FF4A-B702-508436E6F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9594" y="5204085"/>
              <a:ext cx="1653915" cy="1653915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5863C0E5-7CEA-1C43-8492-EE662494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128" y="5239061"/>
              <a:ext cx="1653915" cy="1653915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5282EF0-4735-5646-9B47-DD29DEA8E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2662" y="5204085"/>
              <a:ext cx="1653915" cy="165391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C6B571-5C74-5B48-AC76-4535414DD8F7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606601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E83DF2-2C84-A549-BD1C-C4C9FC2BAD71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607850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95EC58D-806E-9242-A092-0B22DF90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770" y="5246224"/>
            <a:ext cx="1304144" cy="13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4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Podem ser reparados/substituídos sem que usuários ou programas percebam</a:t>
            </a:r>
          </a:p>
          <a:p>
            <a:r>
              <a:rPr lang="pt-PT" sz="3600" dirty="0"/>
              <a:t>Tudo isso é normalmente oculto</a:t>
            </a:r>
          </a:p>
          <a:p>
            <a:endParaRPr lang="pt-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A picture containing table, sitting, computer, holding&#10;&#10;Description automatically generated">
            <a:extLst>
              <a:ext uri="{FF2B5EF4-FFF2-40B4-BE49-F238E27FC236}">
                <a16:creationId xmlns:a16="http://schemas.microsoft.com/office/drawing/2014/main" id="{6DF51706-E9CE-D246-A9B0-1DB68D91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0" y="3576091"/>
            <a:ext cx="4965700" cy="354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D8D1E0-1F0E-BA4E-9C50-A126BE358942}"/>
              </a:ext>
            </a:extLst>
          </p:cNvPr>
          <p:cNvSpPr txBox="1"/>
          <p:nvPr/>
        </p:nvSpPr>
        <p:spPr>
          <a:xfrm>
            <a:off x="596347" y="6338500"/>
            <a:ext cx="4525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Imagem: </a:t>
            </a:r>
            <a:r>
              <a:rPr lang="pt-BR" sz="1200" dirty="0" err="1"/>
              <a:t>http</a:t>
            </a:r>
            <a:r>
              <a:rPr lang="pt-BR" sz="1200" dirty="0"/>
              <a:t>://www.scsi1.com/</a:t>
            </a:r>
            <a:r>
              <a:rPr lang="pt-BR" sz="1200" dirty="0" err="1"/>
              <a:t>computer-repair-services</a:t>
            </a:r>
            <a:r>
              <a:rPr lang="pt-BR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8482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827867"/>
            <a:ext cx="10908264" cy="3649133"/>
          </a:xfrm>
        </p:spPr>
        <p:txBody>
          <a:bodyPr>
            <a:normAutofit/>
          </a:bodyPr>
          <a:lstStyle/>
          <a:p>
            <a:r>
              <a:rPr lang="pt" sz="3200" dirty="0"/>
              <a:t>Características essenciais no projeto de </a:t>
            </a:r>
            <a:r>
              <a:rPr lang="pt" sz="3200" dirty="0" err="1"/>
              <a:t>SDs</a:t>
            </a:r>
            <a:endParaRPr lang="pt" sz="3200" dirty="0"/>
          </a:p>
          <a:p>
            <a:r>
              <a:rPr lang="pt" sz="3200" dirty="0"/>
              <a:t>Viabilizam a expansão da escala destes sistemas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1000" r="-1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48" y="5757333"/>
            <a:ext cx="12052852" cy="10847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3200" b="1" dirty="0"/>
              <a:t>Aumentar a escala = Aumentar capacidade pra atender maior demanda de usuários/acessos.</a:t>
            </a:r>
            <a:endParaRPr lang="pt-PT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F0CE0-1887-2A42-A7AE-3869D662B5E8}"/>
              </a:ext>
            </a:extLst>
          </p:cNvPr>
          <p:cNvSpPr txBox="1"/>
          <p:nvPr/>
        </p:nvSpPr>
        <p:spPr>
          <a:xfrm>
            <a:off x="139148" y="242500"/>
            <a:ext cx="295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" dirty="0"/>
              <a:t>Img: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medium.com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thron</a:t>
            </a:r>
            <a:r>
              <a:rPr lang="en-US" sz="1200" dirty="0">
                <a:hlinkClick r:id="rId3"/>
              </a:rPr>
              <a:t>-tech</a:t>
            </a:r>
            <a:endParaRPr lang="en-BR" sz="1200" dirty="0"/>
          </a:p>
        </p:txBody>
      </p:sp>
    </p:spTree>
    <p:extLst>
      <p:ext uri="{BB962C8B-B14F-4D97-AF65-F5344CB8AC3E}">
        <p14:creationId xmlns:p14="http://schemas.microsoft.com/office/powerpoint/2010/main" val="275791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1000" r="-1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48" y="5757333"/>
            <a:ext cx="12052852" cy="1084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b="1" dirty="0"/>
              <a:t>Um dos grandes desafios de SD, que depende do seu projeto</a:t>
            </a:r>
            <a:endParaRPr lang="pt-PT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F0CE0-1887-2A42-A7AE-3869D662B5E8}"/>
              </a:ext>
            </a:extLst>
          </p:cNvPr>
          <p:cNvSpPr txBox="1"/>
          <p:nvPr/>
        </p:nvSpPr>
        <p:spPr>
          <a:xfrm>
            <a:off x="139148" y="242500"/>
            <a:ext cx="295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" dirty="0"/>
              <a:t>Img: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medium.com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thron</a:t>
            </a:r>
            <a:r>
              <a:rPr lang="en-US" sz="1200" dirty="0">
                <a:hlinkClick r:id="rId3"/>
              </a:rPr>
              <a:t>-tech</a:t>
            </a:r>
            <a:endParaRPr lang="en-BR" sz="1200" dirty="0"/>
          </a:p>
        </p:txBody>
      </p:sp>
    </p:spTree>
    <p:extLst>
      <p:ext uri="{BB962C8B-B14F-4D97-AF65-F5344CB8AC3E}">
        <p14:creationId xmlns:p14="http://schemas.microsoft.com/office/powerpoint/2010/main" val="15715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FA35858E-C655-495F-A059-1FC809995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AB725-0F1F-4877-83BB-B2EE0CCC9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340" y="673241"/>
            <a:ext cx="3148461" cy="144145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i="1" dirty="0" err="1"/>
              <a:t>exemplos</a:t>
            </a:r>
            <a:r>
              <a:rPr lang="en-US" sz="4400" b="1" i="1" dirty="0"/>
              <a:t> de </a:t>
            </a:r>
            <a:r>
              <a:rPr lang="en-US" sz="4400" b="1" i="1" dirty="0" err="1"/>
              <a:t>sd</a:t>
            </a:r>
            <a:r>
              <a:rPr lang="en-US" sz="4400" b="1" i="1" cap="none" dirty="0" err="1"/>
              <a:t>s</a:t>
            </a:r>
            <a:endParaRPr lang="en-US" sz="4400" cap="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52284-3EC0-4720-A9A5-A24242DFB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DAF01F-C33D-4359-A7B4-F354283B0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61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55A999-095B-4959-8572-82950FB4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7" y="488844"/>
            <a:ext cx="3731895" cy="3526040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600" y="2398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B1DC9-D05E-1547-B674-39E09CBC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8964" y="1325434"/>
            <a:ext cx="3404405" cy="1851518"/>
          </a:xfrm>
          <a:prstGeom prst="rect">
            <a:avLst/>
          </a:prstGeom>
        </p:spPr>
      </p:pic>
      <p:sp>
        <p:nvSpPr>
          <p:cNvPr id="21" name="Round Single Corner Rectangle 15">
            <a:extLst>
              <a:ext uri="{FF2B5EF4-FFF2-40B4-BE49-F238E27FC236}">
                <a16:creationId xmlns:a16="http://schemas.microsoft.com/office/drawing/2014/main" id="{726E5F26-92C4-485A-8A55-82F40A1E5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8650" y="604977"/>
            <a:ext cx="1998359" cy="2223847"/>
          </a:xfrm>
          <a:prstGeom prst="round1Rect">
            <a:avLst>
              <a:gd name="adj" fmla="val 1129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Rectangle 14">
            <a:extLst>
              <a:ext uri="{FF2B5EF4-FFF2-40B4-BE49-F238E27FC236}">
                <a16:creationId xmlns:a16="http://schemas.microsoft.com/office/drawing/2014/main" id="{C66B763C-E046-4B9B-ABD5-E4DFF3B7C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769673" y="4118455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C2A57B-B922-4980-A585-39A67180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7795" y="2989690"/>
            <a:ext cx="3023953" cy="338892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1972F-63DD-9C49-ABF2-6516827851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05970" y="4007926"/>
            <a:ext cx="2704909" cy="135245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C3B5A0-997C-5340-8F96-A6DE5839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828" y="2474957"/>
            <a:ext cx="3937874" cy="2046243"/>
          </a:xfrm>
        </p:spPr>
        <p:txBody>
          <a:bodyPr>
            <a:normAutofit/>
          </a:bodyPr>
          <a:lstStyle/>
          <a:p>
            <a:r>
              <a:rPr lang="pt-BR" sz="3600" dirty="0"/>
              <a:t>Redes TCP/IP</a:t>
            </a:r>
          </a:p>
          <a:p>
            <a:r>
              <a:rPr lang="pt" sz="3600" dirty="0"/>
              <a:t>A web: maior SD existente</a:t>
            </a:r>
            <a:endParaRPr lang="pt-B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42031-0FC9-3C48-B5F2-1316BE58654B}"/>
              </a:ext>
            </a:extLst>
          </p:cNvPr>
          <p:cNvSpPr txBox="1"/>
          <p:nvPr/>
        </p:nvSpPr>
        <p:spPr>
          <a:xfrm>
            <a:off x="1788570" y="6421393"/>
            <a:ext cx="86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List_of_countries_by_number_of_Internet_users</a:t>
            </a:r>
            <a:r>
              <a:rPr lang="en-US" dirty="0"/>
              <a:t> 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67756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E253802-2FE2-4F1F-B256-423BEF09F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6DA38B-3157-4942-A661-E0CB67B56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E9B2A25-1C7D-4CB2-A5BC-A00A165B3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44170-9356-144F-838F-84DC6A12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60" y="1223889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dirty="0" err="1"/>
              <a:t>Apesar</a:t>
            </a:r>
            <a:r>
              <a:rPr lang="en-US" sz="4800" b="1" dirty="0"/>
              <a:t> do </a:t>
            </a:r>
            <a:r>
              <a:rPr lang="en-US" sz="4800" b="1" dirty="0" err="1"/>
              <a:t>termo</a:t>
            </a:r>
            <a:r>
              <a:rPr lang="en-US" sz="4800" b="1" dirty="0"/>
              <a:t> </a:t>
            </a:r>
            <a:r>
              <a:rPr lang="en-US" sz="4800" b="1" dirty="0" err="1"/>
              <a:t>ainda</a:t>
            </a:r>
            <a:r>
              <a:rPr lang="en-US" sz="4800" b="1" dirty="0"/>
              <a:t> ser </a:t>
            </a:r>
            <a:r>
              <a:rPr lang="en-US" sz="4800" b="1" dirty="0" err="1"/>
              <a:t>utilizado</a:t>
            </a:r>
            <a:r>
              <a:rPr lang="en-US" sz="4800" b="1" dirty="0"/>
              <a:t> e </a:t>
            </a:r>
            <a:r>
              <a:rPr lang="en-US" sz="4800" b="1" dirty="0" err="1"/>
              <a:t>terem</a:t>
            </a:r>
            <a:r>
              <a:rPr lang="en-US" sz="4800" b="1" dirty="0"/>
              <a:t> </a:t>
            </a:r>
            <a:r>
              <a:rPr lang="en-US" sz="4800" b="1" dirty="0" err="1"/>
              <a:t>evoluído</a:t>
            </a:r>
            <a:endParaRPr lang="en-US" sz="48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FA77C7B-305E-4DDF-9183-83A2B75F7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0093B5-413E-457B-B659-A3F6727A7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9C515-754B-D047-90A5-6C5643EF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2462B-45DB-5B45-B6A2-57AE0563C5B4}"/>
              </a:ext>
            </a:extLst>
          </p:cNvPr>
          <p:cNvSpPr txBox="1"/>
          <p:nvPr/>
        </p:nvSpPr>
        <p:spPr>
          <a:xfrm>
            <a:off x="196665" y="268356"/>
            <a:ext cx="9794002" cy="871114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b="1" dirty="0"/>
              <a:t>IBM z15 Mainframe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C4849-DCBF-A44C-9F31-183DEBD6D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15"/>
          <a:stretch/>
        </p:blipFill>
        <p:spPr>
          <a:xfrm>
            <a:off x="886110" y="1002085"/>
            <a:ext cx="3035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4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FA35858E-C655-495F-A059-1FC809995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AB725-0F1F-4877-83BB-B2EE0CCC9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340" y="673240"/>
            <a:ext cx="314846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i="1" dirty="0" err="1"/>
              <a:t>exemplos</a:t>
            </a:r>
            <a:r>
              <a:rPr lang="en-US" sz="4400" b="1" i="1" dirty="0"/>
              <a:t> de </a:t>
            </a:r>
            <a:r>
              <a:rPr lang="en-US" sz="4400" b="1" i="1" dirty="0" err="1"/>
              <a:t>sd</a:t>
            </a:r>
            <a:r>
              <a:rPr lang="en-US" sz="4400" b="1" i="1" cap="none" dirty="0" err="1"/>
              <a:t>s</a:t>
            </a:r>
            <a:endParaRPr lang="en-US" sz="4400" cap="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52284-3EC0-4720-A9A5-A24242DFB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DAF01F-C33D-4359-A7B4-F354283B0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61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55A999-095B-4959-8572-82950FB4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7" y="488844"/>
            <a:ext cx="3731895" cy="3526040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600" y="2398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B1DC9-D05E-1547-B674-39E09CBC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64" y="1114973"/>
            <a:ext cx="3404405" cy="2272440"/>
          </a:xfrm>
          <a:prstGeom prst="rect">
            <a:avLst/>
          </a:prstGeom>
        </p:spPr>
      </p:pic>
      <p:sp>
        <p:nvSpPr>
          <p:cNvPr id="21" name="Round Single Corner Rectangle 15">
            <a:extLst>
              <a:ext uri="{FF2B5EF4-FFF2-40B4-BE49-F238E27FC236}">
                <a16:creationId xmlns:a16="http://schemas.microsoft.com/office/drawing/2014/main" id="{726E5F26-92C4-485A-8A55-82F40A1E5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8650" y="604977"/>
            <a:ext cx="1998359" cy="2223847"/>
          </a:xfrm>
          <a:prstGeom prst="round1Rect">
            <a:avLst>
              <a:gd name="adj" fmla="val 1129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Rectangle 14">
            <a:extLst>
              <a:ext uri="{FF2B5EF4-FFF2-40B4-BE49-F238E27FC236}">
                <a16:creationId xmlns:a16="http://schemas.microsoft.com/office/drawing/2014/main" id="{C66B763C-E046-4B9B-ABD5-E4DFF3B7C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769673" y="4118455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C2A57B-B922-4980-A585-39A67180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7795" y="2989690"/>
            <a:ext cx="3023953" cy="338892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1972F-63DD-9C49-ABF2-651682785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970" y="3764286"/>
            <a:ext cx="2704909" cy="18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9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Resumindo 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Computadores independentes</a:t>
            </a:r>
          </a:p>
          <a:p>
            <a:r>
              <a:rPr lang="pt-PT" sz="3600" dirty="0"/>
              <a:t>Interligados em rede</a:t>
            </a:r>
          </a:p>
          <a:p>
            <a:r>
              <a:rPr lang="pt-PT" sz="3600" dirty="0"/>
              <a:t>Visão de sistema único</a:t>
            </a:r>
          </a:p>
          <a:p>
            <a:r>
              <a:rPr lang="pt-PT" sz="3600" dirty="0"/>
              <a:t>Comunicação por troca de mensagens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6197-F148-2640-8B8C-60DD5293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266" y="200050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BR" sz="4800" b="1" dirty="0">
                <a:solidFill>
                  <a:srgbClr val="FFFF00"/>
                </a:solidFill>
                <a:effectLst>
                  <a:outerShdw blurRad="558800" dist="38100" dir="5400000" algn="t" rotWithShape="0">
                    <a:prstClr val="black"/>
                  </a:outerShdw>
                </a:effectLst>
              </a:rPr>
              <a:t>Middleware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9A7B6-F608-4B46-AA25-CCB67BB4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305C5-E348-9F42-95BD-B92073294854}"/>
              </a:ext>
            </a:extLst>
          </p:cNvPr>
          <p:cNvSpPr/>
          <p:nvPr/>
        </p:nvSpPr>
        <p:spPr>
          <a:xfrm>
            <a:off x="4222168" y="6416961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R" dirty="0">
                <a:solidFill>
                  <a:srgbClr val="FFFF00"/>
                </a:solidFill>
              </a:rPr>
              <a:t>Img: www.accountingweb.com</a:t>
            </a:r>
          </a:p>
        </p:txBody>
      </p:sp>
    </p:spTree>
    <p:extLst>
      <p:ext uri="{BB962C8B-B14F-4D97-AF65-F5344CB8AC3E}">
        <p14:creationId xmlns:p14="http://schemas.microsoft.com/office/powerpoint/2010/main" val="3669625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264842"/>
          </a:xfrm>
        </p:spPr>
        <p:txBody>
          <a:bodyPr>
            <a:normAutofit/>
          </a:bodyPr>
          <a:lstStyle/>
          <a:p>
            <a:r>
              <a:rPr lang="pt-PT" sz="3600" dirty="0"/>
              <a:t>Interliga computadores e redes heterogêneas</a:t>
            </a:r>
          </a:p>
          <a:p>
            <a:r>
              <a:rPr lang="pt-PT" sz="3600" dirty="0"/>
              <a:t>Fornece uma visão única do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408F8-E338-7543-BEA1-62AFC45B8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0" y="2566108"/>
            <a:ext cx="9758923" cy="429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EE5DF-96B1-FC42-9789-110B1516BEDE}"/>
              </a:ext>
            </a:extLst>
          </p:cNvPr>
          <p:cNvSpPr txBox="1"/>
          <p:nvPr/>
        </p:nvSpPr>
        <p:spPr>
          <a:xfrm>
            <a:off x="9708124" y="5838877"/>
            <a:ext cx="2641299" cy="91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Figura</a:t>
            </a:r>
            <a:r>
              <a:rPr lang="en-BR" dirty="0"/>
              <a:t>: Adaptada de </a:t>
            </a:r>
            <a:r>
              <a:rPr lang="pt-BR" dirty="0" err="1"/>
              <a:t>Tanenbaum</a:t>
            </a:r>
            <a:r>
              <a:rPr lang="pt-BR" dirty="0"/>
              <a:t> e Steen 2008</a:t>
            </a:r>
          </a:p>
        </p:txBody>
      </p:sp>
    </p:spTree>
    <p:extLst>
      <p:ext uri="{BB962C8B-B14F-4D97-AF65-F5344CB8AC3E}">
        <p14:creationId xmlns:p14="http://schemas.microsoft.com/office/powerpoint/2010/main" val="152337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72" y="1309581"/>
            <a:ext cx="1187221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Executa sobre o SO</a:t>
            </a:r>
          </a:p>
          <a:p>
            <a:r>
              <a:rPr lang="pt-PT" sz="3600" dirty="0"/>
              <a:t>São parecidos com a JVM, interpretadores </a:t>
            </a:r>
            <a:r>
              <a:rPr lang="pt-PT" sz="3600" dirty="0" err="1"/>
              <a:t>Python</a:t>
            </a:r>
            <a:r>
              <a:rPr lang="pt-PT" sz="3600" dirty="0"/>
              <a:t>, PHP, </a:t>
            </a:r>
            <a:r>
              <a:rPr lang="pt-PT" sz="3600" dirty="0" err="1"/>
              <a:t>etc</a:t>
            </a:r>
            <a:r>
              <a:rPr lang="pt-PT" sz="3600" dirty="0"/>
              <a:t> ...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186F4-CD66-014A-B693-73052CAD5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974575" y="2868388"/>
            <a:ext cx="9084037" cy="39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Fornecem recursos como comunicação entre componentes</a:t>
            </a:r>
          </a:p>
          <a:p>
            <a:r>
              <a:rPr lang="pt-PT" sz="3600" dirty="0"/>
              <a:t>permite comunicação mesmo com diferenças entre arquiteturas e linguagens de programação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987D8-F023-5343-9E82-2ED9325B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5443494" y="3762222"/>
            <a:ext cx="6639012" cy="291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Fornece </a:t>
            </a:r>
            <a:r>
              <a:rPr lang="pt-PT" sz="3600" dirty="0" err="1"/>
              <a:t>APIs</a:t>
            </a:r>
            <a:r>
              <a:rPr lang="pt-PT" sz="3600" dirty="0"/>
              <a:t>: </a:t>
            </a:r>
            <a:r>
              <a:rPr lang="pt-PT" sz="3600" i="1" dirty="0" err="1"/>
              <a:t>Application</a:t>
            </a:r>
            <a:r>
              <a:rPr lang="pt-PT" sz="3600" i="1" dirty="0"/>
              <a:t> </a:t>
            </a:r>
            <a:r>
              <a:rPr lang="pt-PT" sz="3600" i="1" dirty="0" err="1"/>
              <a:t>Programming</a:t>
            </a:r>
            <a:r>
              <a:rPr lang="pt-PT" sz="3600" i="1" dirty="0"/>
              <a:t> Interfaces</a:t>
            </a:r>
            <a:endParaRPr lang="pt-PT" sz="3600" dirty="0"/>
          </a:p>
          <a:p>
            <a:r>
              <a:rPr lang="pt-PT" sz="3600" dirty="0" err="1"/>
              <a:t>APIs</a:t>
            </a:r>
            <a:r>
              <a:rPr lang="pt-PT" sz="3600" dirty="0"/>
              <a:t>: funcionalidades para o desenvolvimento do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987D8-F023-5343-9E82-2ED9325B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3488267" y="3534098"/>
            <a:ext cx="7570345" cy="33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Ginga: </a:t>
            </a:r>
            <a:r>
              <a:rPr lang="pt-PT" sz="3600" dirty="0" err="1"/>
              <a:t>Middleware</a:t>
            </a:r>
            <a:r>
              <a:rPr lang="pt-PT" sz="3600" dirty="0"/>
              <a:t> do Sistema Brasileiro de TV Digital (SBTVD)</a:t>
            </a:r>
          </a:p>
          <a:p>
            <a:r>
              <a:rPr lang="pt-PT" sz="3600" dirty="0"/>
              <a:t>Recursos: segurança da execução dos </a:t>
            </a:r>
            <a:r>
              <a:rPr lang="pt-PT" sz="3600" dirty="0" err="1"/>
              <a:t>apps</a:t>
            </a:r>
            <a:r>
              <a:rPr lang="pt-PT" sz="3600" dirty="0"/>
              <a:t> na TV, controle do conteúdo televisivo (audiovisual) recebido pelas ondas de rádio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F7203-4602-CA48-873E-32928C53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588" y="4570410"/>
            <a:ext cx="3826933" cy="2285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74037-8895-4E4E-8A4D-F19230BA6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28" y="5013299"/>
            <a:ext cx="2445279" cy="1195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251A3E-21D0-324D-AB8B-FDB98174B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7" b="23151"/>
          <a:stretch/>
        </p:blipFill>
        <p:spPr>
          <a:xfrm>
            <a:off x="562481" y="4707462"/>
            <a:ext cx="3572933" cy="18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Historicamente eram sistemas proprietários, complexos e pesados</a:t>
            </a:r>
          </a:p>
          <a:p>
            <a:r>
              <a:rPr lang="pt-PT" sz="3600" dirty="0"/>
              <a:t>Impactam o desempenho e escalabilidade do sistema</a:t>
            </a:r>
          </a:p>
          <a:p>
            <a:r>
              <a:rPr lang="pt-PT" sz="3600" dirty="0"/>
              <a:t>Novas tecnologias/protocolos: dispensam ou usam </a:t>
            </a:r>
            <a:r>
              <a:rPr lang="pt-PT" sz="3600" dirty="0" err="1"/>
              <a:t>middlewares</a:t>
            </a:r>
            <a:r>
              <a:rPr lang="pt-PT" sz="3600" dirty="0"/>
              <a:t> leves e abertos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6" name="Picture 5" descr="A person riding a snowboard down a snow covered slope&#10;&#10;Description automatically generated">
            <a:extLst>
              <a:ext uri="{FF2B5EF4-FFF2-40B4-BE49-F238E27FC236}">
                <a16:creationId xmlns:a16="http://schemas.microsoft.com/office/drawing/2014/main" id="{611A4C35-ABF1-4F29-AC59-2A3CB14ECD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21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67" y="25030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4246575"/>
            <a:ext cx="9448800" cy="2361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6000" b="1" i="1" dirty="0">
                <a:solidFill>
                  <a:schemeClr val="bg1"/>
                </a:solidFill>
              </a:rPr>
              <a:t>Objetivos de um sistema distribuído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58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65" y="2011519"/>
            <a:ext cx="8563549" cy="26155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Mainframes até os anos 80 eram grandes, pesados, caros </a:t>
            </a:r>
          </a:p>
          <a:p>
            <a:r>
              <a:rPr lang="pt-BR" sz="3200" b="1" dirty="0">
                <a:solidFill>
                  <a:schemeClr val="bg1"/>
                </a:solidFill>
              </a:rPr>
              <a:t>e sem conexão de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596348" y="6611779"/>
            <a:ext cx="3190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>
                <a:solidFill>
                  <a:schemeClr val="bg1"/>
                </a:solidFill>
              </a:rPr>
              <a:t>Imagens: https://jilldennison.com  / gfycat.com</a:t>
            </a:r>
            <a:endParaRPr lang="pt-BR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2CB8E5E-0CE5-904A-ABB4-C354B2343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0" y="5397500"/>
            <a:ext cx="3492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Compartilhamento de recursos físicos e/ou lógicos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558FC9-6907-C941-976A-3A2B695533A6}"/>
              </a:ext>
            </a:extLst>
          </p:cNvPr>
          <p:cNvGrpSpPr/>
          <p:nvPr/>
        </p:nvGrpSpPr>
        <p:grpSpPr>
          <a:xfrm>
            <a:off x="596347" y="4352029"/>
            <a:ext cx="10813383" cy="3136900"/>
            <a:chOff x="596347" y="4352029"/>
            <a:chExt cx="10813383" cy="3136900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6CD70A59-F9CB-9140-9686-4C5DB07D6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4600" y="5413509"/>
              <a:ext cx="1275130" cy="1275130"/>
            </a:xfrm>
            <a:prstGeom prst="rect">
              <a:avLst/>
            </a:prstGeom>
          </p:spPr>
        </p:pic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5D4F465-FFDA-B642-B985-8DBE48DB5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347" y="4352029"/>
              <a:ext cx="4419600" cy="313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16" y="3075069"/>
            <a:ext cx="7531651" cy="1304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3600" b="1" dirty="0"/>
              <a:t>Otimização no uso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5AC70-FE00-5B4D-BD2E-B1AF16FD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5508" y="2073014"/>
            <a:ext cx="2298183" cy="271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28C9F0-AC29-3A4A-8BDF-FC66B598C0BE}"/>
              </a:ext>
            </a:extLst>
          </p:cNvPr>
          <p:cNvSpPr txBox="1"/>
          <p:nvPr/>
        </p:nvSpPr>
        <p:spPr>
          <a:xfrm>
            <a:off x="4368800" y="6282267"/>
            <a:ext cx="4030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 err="1"/>
              <a:t>www.kissclipart.com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0115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292349"/>
            <a:ext cx="10908264" cy="2929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3600" b="1" dirty="0"/>
              <a:t>Redução de despesas de capital:</a:t>
            </a:r>
          </a:p>
          <a:p>
            <a:pPr marL="0" indent="0" algn="ctr">
              <a:buNone/>
            </a:pPr>
            <a:r>
              <a:rPr lang="pt" sz="3600" b="1" dirty="0"/>
              <a:t>(</a:t>
            </a:r>
            <a:r>
              <a:rPr lang="pt" sz="3600" b="1" i="1" dirty="0"/>
              <a:t>Capital </a:t>
            </a:r>
            <a:r>
              <a:rPr lang="pt" sz="3600" b="1" i="1" dirty="0" err="1"/>
              <a:t>Expenditures</a:t>
            </a:r>
            <a:r>
              <a:rPr lang="pt" sz="3600" b="1" dirty="0"/>
              <a:t>, CAPEX)</a:t>
            </a:r>
            <a:endParaRPr lang="pt-BR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8C9F0-AC29-3A4A-8BDF-FC66B598C0BE}"/>
              </a:ext>
            </a:extLst>
          </p:cNvPr>
          <p:cNvSpPr txBox="1"/>
          <p:nvPr/>
        </p:nvSpPr>
        <p:spPr>
          <a:xfrm>
            <a:off x="3759200" y="6265333"/>
            <a:ext cx="4030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 err="1"/>
              <a:t>mercercluster.com</a:t>
            </a:r>
            <a:endParaRPr lang="pt-BR" sz="1200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4DF7494-020B-4C4C-8A55-C353774B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9" y="3809999"/>
            <a:ext cx="2220109" cy="29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112596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Compartilhamento de recursos como impressoras</a:t>
            </a:r>
          </a:p>
          <a:p>
            <a:r>
              <a:rPr lang="pt-PT" sz="3600" dirty="0"/>
              <a:t>Maximiza uso do equipamento</a:t>
            </a:r>
          </a:p>
          <a:p>
            <a:r>
              <a:rPr lang="pt-PT" sz="3600" dirty="0"/>
              <a:t>Melhora relação custo/benefício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 descr="A close up of a printer&#10;&#10;Description automatically generated">
            <a:extLst>
              <a:ext uri="{FF2B5EF4-FFF2-40B4-BE49-F238E27FC236}">
                <a16:creationId xmlns:a16="http://schemas.microsoft.com/office/drawing/2014/main" id="{BE23445F-7F9D-F242-B549-931E8C87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013" y="114533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1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 err="1"/>
              <a:t>SOs</a:t>
            </a:r>
            <a:r>
              <a:rPr lang="pt-PT" sz="3600" dirty="0"/>
              <a:t> fazem isso</a:t>
            </a:r>
          </a:p>
          <a:p>
            <a:r>
              <a:rPr lang="pt-PT" sz="3600" dirty="0"/>
              <a:t>Exemplos: NFS, Samba e Google </a:t>
            </a:r>
            <a:r>
              <a:rPr lang="pt-PT" sz="3600" dirty="0" err="1"/>
              <a:t>Cloud</a:t>
            </a:r>
            <a:r>
              <a:rPr lang="pt-PT" sz="3600" dirty="0"/>
              <a:t> Print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2A18D-A01A-0244-B755-9988F4EB1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" r="2008" b="6834"/>
          <a:stretch/>
        </p:blipFill>
        <p:spPr>
          <a:xfrm>
            <a:off x="3780775" y="3747540"/>
            <a:ext cx="7591213" cy="31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4000"/>
            <a:lum/>
          </a:blip>
          <a:srcRect/>
          <a:stretch>
            <a:fillRect l="20000" t="20000" r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396"/>
            <a:ext cx="9530038" cy="996332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             Compartilhar recursos</a:t>
            </a:r>
            <a:endParaRPr lang="pt-BR" dirty="0">
              <a:effectLst>
                <a:outerShdw blurRad="317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81" y="5604933"/>
            <a:ext cx="10908264" cy="1187671"/>
          </a:xfrm>
        </p:spPr>
        <p:txBody>
          <a:bodyPr>
            <a:normAutofit/>
          </a:bodyPr>
          <a:lstStyle/>
          <a:p>
            <a:r>
              <a:rPr lang="pt" sz="3600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Servidores com alta capacidade podem ser compartilhados entre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23877-4F63-B545-A922-50A54B943433}"/>
              </a:ext>
            </a:extLst>
          </p:cNvPr>
          <p:cNvSpPr txBox="1"/>
          <p:nvPr/>
        </p:nvSpPr>
        <p:spPr>
          <a:xfrm>
            <a:off x="3233207" y="923228"/>
            <a:ext cx="6369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sites.google.com</a:t>
            </a:r>
            <a:r>
              <a:rPr lang="pt-BR" sz="1200" dirty="0"/>
              <a:t>/a/</a:t>
            </a:r>
            <a:r>
              <a:rPr lang="pt-BR" sz="1200" dirty="0" err="1"/>
              <a:t>listeq.com</a:t>
            </a:r>
            <a:r>
              <a:rPr lang="pt-BR" sz="1200" dirty="0"/>
              <a:t>/</a:t>
            </a:r>
            <a:r>
              <a:rPr lang="pt-BR" sz="1200" dirty="0" err="1"/>
              <a:t>listeq-main</a:t>
            </a:r>
            <a:r>
              <a:rPr lang="pt-BR" sz="1200" dirty="0"/>
              <a:t>/</a:t>
            </a:r>
            <a:r>
              <a:rPr lang="pt-BR" sz="1200" dirty="0" err="1"/>
              <a:t>product-services</a:t>
            </a:r>
            <a:r>
              <a:rPr lang="pt-BR" sz="1200" dirty="0"/>
              <a:t>/</a:t>
            </a:r>
            <a:r>
              <a:rPr lang="pt-BR" sz="1200" dirty="0" err="1"/>
              <a:t>boxed-vdi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752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Compartilhamento de servidores reduz consumo de energia</a:t>
            </a:r>
          </a:p>
          <a:p>
            <a:r>
              <a:rPr lang="pt" sz="3600" dirty="0">
                <a:hlinkClick r:id="rId2"/>
              </a:rPr>
              <a:t>Pesquisas mostram que uma máquina ociosa consome cerca de 70% de energia.</a:t>
            </a:r>
            <a:r>
              <a:rPr lang="pt" sz="3600" dirty="0"/>
              <a:t> (Silva Filho, et al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Compartilhamento de </a:t>
            </a:r>
            <a:r>
              <a:rPr lang="pt" sz="3600" dirty="0" err="1"/>
              <a:t>apps</a:t>
            </a:r>
            <a:r>
              <a:rPr lang="pt" sz="3600" dirty="0"/>
              <a:t> e dados</a:t>
            </a:r>
          </a:p>
          <a:p>
            <a:r>
              <a:rPr lang="pt" sz="3600" dirty="0"/>
              <a:t>Reduz o tempo de execução de tarefas </a:t>
            </a:r>
          </a:p>
          <a:p>
            <a:r>
              <a:rPr lang="pt" sz="3600" dirty="0"/>
              <a:t>Permite colaboração e trabalho remoto (</a:t>
            </a:r>
            <a:r>
              <a:rPr lang="pt" sz="3600" dirty="0">
                <a:hlinkClick r:id="rId2"/>
              </a:rPr>
              <a:t>G</a:t>
            </a:r>
            <a:r>
              <a:rPr lang="en-US" sz="3600" dirty="0">
                <a:hlinkClick r:id="rId2"/>
              </a:rPr>
              <a:t>S</a:t>
            </a:r>
            <a:r>
              <a:rPr lang="pt" sz="3600" dirty="0" err="1">
                <a:hlinkClick r:id="rId2"/>
              </a:rPr>
              <a:t>uite</a:t>
            </a:r>
            <a:r>
              <a:rPr lang="pt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9AFE0B8-5776-3549-B6E2-DC3406E29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814" y="4764746"/>
            <a:ext cx="7283459" cy="19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B791B-72A5-0C4E-BC3B-E198CB86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65" y="4618197"/>
            <a:ext cx="2514496" cy="2239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2" y="1444491"/>
            <a:ext cx="11692328" cy="3777622"/>
          </a:xfrm>
        </p:spPr>
        <p:txBody>
          <a:bodyPr>
            <a:noAutofit/>
          </a:bodyPr>
          <a:lstStyle/>
          <a:p>
            <a:r>
              <a:rPr lang="pt-PT" sz="3600" dirty="0"/>
              <a:t>Questões de segurança e privacidade</a:t>
            </a:r>
          </a:p>
          <a:p>
            <a:r>
              <a:rPr lang="pt-PT" sz="3600" dirty="0"/>
              <a:t>Problemas comuns: rastreamento de navegação</a:t>
            </a:r>
          </a:p>
          <a:p>
            <a:r>
              <a:rPr lang="pt-PT" sz="3600" dirty="0">
                <a:hlinkClick r:id="rId3"/>
              </a:rPr>
              <a:t>Navegadores atuais permitem bloquear isso.</a:t>
            </a:r>
            <a:endParaRPr lang="pt-PT" sz="3600" dirty="0"/>
          </a:p>
          <a:p>
            <a:r>
              <a:rPr lang="pt" sz="3600" dirty="0"/>
              <a:t>Em [</a:t>
            </a:r>
            <a:r>
              <a:rPr lang="pt" sz="3600" dirty="0" err="1"/>
              <a:t>Tanenbum</a:t>
            </a:r>
            <a:r>
              <a:rPr lang="pt" sz="3600" dirty="0"/>
              <a:t>, 2008] é comentado que os sistemas oferecem pouca proteção de privacidade, o que não é </a:t>
            </a:r>
            <a:r>
              <a:rPr lang="pt" sz="3600"/>
              <a:t>mais verdade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98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HTTPS se tornou padrão na Web</a:t>
            </a:r>
          </a:p>
          <a:p>
            <a:r>
              <a:rPr lang="pt" sz="3600" dirty="0">
                <a:hlinkClick r:id="rId2"/>
              </a:rPr>
              <a:t>O Chrome mudou a abordagem de mostrar se um site é seguro ou não</a:t>
            </a:r>
            <a:r>
              <a:rPr lang="pt" sz="3600" dirty="0"/>
              <a:t> (2018).</a:t>
            </a:r>
          </a:p>
          <a:p>
            <a:r>
              <a:rPr lang="pt" sz="3600" dirty="0">
                <a:hlinkClick r:id="rId3"/>
              </a:rPr>
              <a:t>A Google prioriza sites HTTPS em resultados de busca</a:t>
            </a:r>
            <a:r>
              <a:rPr lang="pt" sz="3600" dirty="0"/>
              <a:t> (2014).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8450EB-E10D-974C-9A86-FD492DD92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65" y="4327343"/>
            <a:ext cx="2514496" cy="2239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06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65" y="2011519"/>
            <a:ext cx="8563549" cy="2615500"/>
          </a:xfrm>
        </p:spPr>
        <p:txBody>
          <a:bodyPr>
            <a:normAutofit/>
          </a:bodyPr>
          <a:lstStyle/>
          <a:p>
            <a:r>
              <a:rPr lang="pt-BR" sz="3200" b="1" dirty="0"/>
              <a:t>Mainframes funcionavam isolados</a:t>
            </a:r>
          </a:p>
          <a:p>
            <a:r>
              <a:rPr lang="pt-BR" sz="3200" b="1" dirty="0"/>
              <a:t>Sem acesso remoto de múltiplos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8573700" y="6508532"/>
            <a:ext cx="1877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wikiclipart.com</a:t>
            </a:r>
            <a:endParaRPr lang="pt-BR" sz="1000" dirty="0"/>
          </a:p>
        </p:txBody>
      </p:sp>
      <p:pic>
        <p:nvPicPr>
          <p:cNvPr id="5" name="Picture 4" descr="A close up of a door&#10;&#10;Description automatically generated">
            <a:extLst>
              <a:ext uri="{FF2B5EF4-FFF2-40B4-BE49-F238E27FC236}">
                <a16:creationId xmlns:a16="http://schemas.microsoft.com/office/drawing/2014/main" id="{207F63A4-E6B7-A640-8BA1-1D7FC3DC2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10" y="5270500"/>
            <a:ext cx="2108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293844" y="6512321"/>
            <a:ext cx="5750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dotnetsharing.wordpress.com</a:t>
            </a:r>
            <a:r>
              <a:rPr lang="pt-BR" sz="1000" dirty="0"/>
              <a:t>/2018/07/13/</a:t>
            </a:r>
            <a:r>
              <a:rPr lang="pt-BR" sz="1000" dirty="0" err="1"/>
              <a:t>great-questions-on-scalability</a:t>
            </a:r>
            <a:r>
              <a:rPr lang="pt-BR" sz="1000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4F4E-5C7D-2C4C-B149-BB02B522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08" y="2062993"/>
            <a:ext cx="9083226" cy="33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166171"/>
          </a:xfrm>
        </p:spPr>
        <p:txBody>
          <a:bodyPr>
            <a:noAutofit/>
          </a:bodyPr>
          <a:lstStyle/>
          <a:p>
            <a:r>
              <a:rPr lang="en-US" sz="3600" dirty="0"/>
              <a:t>Uma dos </a:t>
            </a:r>
            <a:r>
              <a:rPr lang="en-US" sz="3600" dirty="0" err="1"/>
              <a:t>principais</a:t>
            </a:r>
            <a:r>
              <a:rPr lang="en-US" sz="3600" dirty="0"/>
              <a:t> </a:t>
            </a:r>
            <a:r>
              <a:rPr lang="en-US" sz="3600" dirty="0" err="1"/>
              <a:t>objetivos</a:t>
            </a:r>
            <a:r>
              <a:rPr lang="en-US" sz="3600" dirty="0"/>
              <a:t> de </a:t>
            </a:r>
            <a:r>
              <a:rPr lang="en-US" sz="3600" dirty="0" err="1"/>
              <a:t>sistemas</a:t>
            </a:r>
            <a:r>
              <a:rPr lang="en-US" sz="3600" dirty="0"/>
              <a:t> </a:t>
            </a:r>
            <a:r>
              <a:rPr lang="en-US" sz="3600" dirty="0" err="1"/>
              <a:t>distribuídos</a:t>
            </a:r>
            <a:r>
              <a:rPr lang="en-US" sz="3600" dirty="0"/>
              <a:t> (SDs)</a:t>
            </a:r>
          </a:p>
          <a:p>
            <a:r>
              <a:rPr lang="en-US" sz="3600" dirty="0" err="1"/>
              <a:t>Escalabilidade</a:t>
            </a:r>
            <a:r>
              <a:rPr lang="en-US" sz="3600" dirty="0"/>
              <a:t> =&gt; ”</a:t>
            </a:r>
            <a:r>
              <a:rPr lang="en-US" sz="3600" dirty="0" err="1"/>
              <a:t>Escala</a:t>
            </a:r>
            <a:r>
              <a:rPr lang="en-US" sz="3600" dirty="0"/>
              <a:t> </a:t>
            </a:r>
            <a:r>
              <a:rPr lang="en-US" sz="3600" dirty="0" err="1"/>
              <a:t>numérica</a:t>
            </a:r>
            <a:r>
              <a:rPr lang="en-US" sz="3600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6ABC2-A13A-5B46-B39E-1A6766DA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90" y="5029200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“É a capacidade de um sistema de se permanecer eficiente quando há um aumento significativo no número de recursos e de usuários.”</a:t>
            </a:r>
          </a:p>
          <a:p>
            <a:pPr marL="0" indent="0" algn="r">
              <a:buNone/>
            </a:pPr>
            <a:r>
              <a:rPr lang="pt-BR" sz="3600" i="1" dirty="0" err="1"/>
              <a:t>Coulouris</a:t>
            </a:r>
            <a:r>
              <a:rPr lang="pt-BR" sz="3600" i="1" dirty="0"/>
              <a:t> et. al.</a:t>
            </a:r>
            <a:r>
              <a:rPr lang="pt-BR" sz="3600" dirty="0"/>
              <a:t> 2008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293844" y="6512321"/>
            <a:ext cx="5750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dotnetsharing.wordpress.com</a:t>
            </a:r>
            <a:r>
              <a:rPr lang="pt-BR" sz="1000" dirty="0"/>
              <a:t>/2018/07/13/</a:t>
            </a:r>
            <a:r>
              <a:rPr lang="pt-BR" sz="1000" dirty="0" err="1"/>
              <a:t>great-questions-on-scalability</a:t>
            </a:r>
            <a:r>
              <a:rPr lang="pt-BR" sz="1000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4F4E-5C7D-2C4C-B149-BB02B522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90" y="4459749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5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166171"/>
          </a:xfrm>
        </p:spPr>
        <p:txBody>
          <a:bodyPr>
            <a:noAutofit/>
          </a:bodyPr>
          <a:lstStyle/>
          <a:p>
            <a:r>
              <a:rPr lang="en-US" sz="3600" dirty="0"/>
              <a:t>Um SD </a:t>
            </a:r>
            <a:r>
              <a:rPr lang="en-US" sz="3600" dirty="0" err="1"/>
              <a:t>pode</a:t>
            </a:r>
            <a:r>
              <a:rPr lang="en-US" sz="3600" dirty="0"/>
              <a:t> </a:t>
            </a:r>
            <a:r>
              <a:rPr lang="en-US" sz="3600" dirty="0" err="1"/>
              <a:t>ter</a:t>
            </a:r>
            <a:r>
              <a:rPr lang="en-US" sz="3600" dirty="0"/>
              <a:t> </a:t>
            </a:r>
            <a:r>
              <a:rPr lang="en-US" sz="3600" dirty="0" err="1"/>
              <a:t>sido</a:t>
            </a:r>
            <a:r>
              <a:rPr lang="en-US" sz="3600" dirty="0"/>
              <a:t> </a:t>
            </a:r>
            <a:r>
              <a:rPr lang="en-US" sz="3600" dirty="0" err="1"/>
              <a:t>arquitetado</a:t>
            </a:r>
            <a:r>
              <a:rPr lang="en-US" sz="3600" dirty="0"/>
              <a:t> para </a:t>
            </a:r>
            <a:r>
              <a:rPr lang="en-US" sz="3600" dirty="0" err="1"/>
              <a:t>suportar</a:t>
            </a:r>
            <a:r>
              <a:rPr lang="en-US" sz="3600" dirty="0"/>
              <a:t>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simultaneamente</a:t>
            </a:r>
            <a:endParaRPr lang="en-US" sz="3600" dirty="0"/>
          </a:p>
          <a:p>
            <a:r>
              <a:rPr lang="en-US" sz="3600" dirty="0" err="1"/>
              <a:t>E.g</a:t>
            </a:r>
            <a:r>
              <a:rPr lang="en-US" sz="3600" dirty="0"/>
              <a:t>: Se a </a:t>
            </a:r>
            <a:r>
              <a:rPr lang="en-US" sz="3600" dirty="0" err="1"/>
              <a:t>escala</a:t>
            </a:r>
            <a:r>
              <a:rPr lang="en-US" sz="3600" dirty="0"/>
              <a:t> mudar </a:t>
            </a:r>
            <a:r>
              <a:rPr lang="en-US" sz="3600" dirty="0" err="1"/>
              <a:t>pra</a:t>
            </a:r>
            <a:r>
              <a:rPr lang="en-US" sz="3600" dirty="0"/>
              <a:t> </a:t>
            </a:r>
            <a:r>
              <a:rPr lang="en-US" sz="3600" dirty="0" err="1"/>
              <a:t>centenas</a:t>
            </a:r>
            <a:r>
              <a:rPr lang="en-US" sz="3600" dirty="0"/>
              <a:t> de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e o </a:t>
            </a:r>
            <a:r>
              <a:rPr lang="en-US" sz="3600" dirty="0" err="1"/>
              <a:t>sistema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suporta</a:t>
            </a:r>
            <a:r>
              <a:rPr lang="en-US" sz="3600" dirty="0"/>
              <a:t>, </a:t>
            </a:r>
            <a:r>
              <a:rPr lang="en-US" sz="3600" dirty="0" err="1"/>
              <a:t>ele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escalável</a:t>
            </a:r>
            <a:r>
              <a:rPr lang="en-US" sz="3600" dirty="0"/>
              <a:t> (</a:t>
            </a:r>
            <a:r>
              <a:rPr lang="en-US" sz="3600" dirty="0" err="1"/>
              <a:t>não</a:t>
            </a:r>
            <a:r>
              <a:rPr lang="en-US" sz="3600" dirty="0"/>
              <a:t> o </a:t>
            </a:r>
            <a:r>
              <a:rPr lang="en-US" sz="3600" dirty="0" err="1"/>
              <a:t>suficiente</a:t>
            </a:r>
            <a:r>
              <a:rPr lang="en-US" sz="3600" dirty="0"/>
              <a:t>)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6ABC2-A13A-5B46-B39E-1A6766DA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90" y="5029200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6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Sistema da receita federal é escalável?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9BB48-4258-8A4C-841D-8BD9B951EB2D}"/>
              </a:ext>
            </a:extLst>
          </p:cNvPr>
          <p:cNvSpPr txBox="1"/>
          <p:nvPr/>
        </p:nvSpPr>
        <p:spPr>
          <a:xfrm>
            <a:off x="4638710" y="6389210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Imagem: </a:t>
            </a:r>
            <a:r>
              <a:rPr lang="en-US" dirty="0" err="1"/>
              <a:t>primeirahora.rs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10608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2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A close up of a light&#10;&#10;Description automatically generated">
            <a:extLst>
              <a:ext uri="{FF2B5EF4-FFF2-40B4-BE49-F238E27FC236}">
                <a16:creationId xmlns:a16="http://schemas.microsoft.com/office/drawing/2014/main" id="{FCDD2517-9D9F-49A1-AE18-D9CE318A0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21427" b="35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267" y="4729691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i="1" dirty="0" err="1"/>
              <a:t>dimensões</a:t>
            </a:r>
            <a:r>
              <a:rPr lang="en-US" sz="6000" b="1" i="1" dirty="0"/>
              <a:t> ESCALABILIDADE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7867" y="1206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30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dimensões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Um SD </a:t>
            </a:r>
            <a:r>
              <a:rPr lang="en-US" sz="3600" b="1" dirty="0" err="1"/>
              <a:t>pode</a:t>
            </a:r>
            <a:r>
              <a:rPr lang="en-US" sz="3600" b="1" dirty="0"/>
              <a:t> </a:t>
            </a:r>
            <a:r>
              <a:rPr lang="en-US" sz="3600" b="1" dirty="0" err="1"/>
              <a:t>ser</a:t>
            </a:r>
            <a:r>
              <a:rPr lang="en-US" sz="3600" b="1" dirty="0"/>
              <a:t> </a:t>
            </a:r>
            <a:r>
              <a:rPr lang="en-US" sz="3600" b="1" dirty="0" err="1"/>
              <a:t>escalável</a:t>
            </a:r>
            <a:r>
              <a:rPr lang="en-US" sz="3600" b="1" dirty="0"/>
              <a:t> </a:t>
            </a:r>
            <a:r>
              <a:rPr lang="en-US" sz="3600" b="1" dirty="0" err="1"/>
              <a:t>em</a:t>
            </a:r>
            <a:r>
              <a:rPr lang="en-US" sz="3600" b="1" dirty="0"/>
              <a:t> 3 </a:t>
            </a:r>
            <a:r>
              <a:rPr lang="en-US" sz="3600" b="1" dirty="0" err="1"/>
              <a:t>dimensões</a:t>
            </a:r>
            <a:r>
              <a:rPr lang="en-US" sz="3600" b="1" dirty="0"/>
              <a:t> [SDPP]:</a:t>
            </a:r>
          </a:p>
          <a:p>
            <a:r>
              <a:rPr lang="en-US" sz="3600" dirty="0" err="1"/>
              <a:t>Tamanho</a:t>
            </a:r>
            <a:endParaRPr lang="en-US" sz="3600" dirty="0"/>
          </a:p>
          <a:p>
            <a:r>
              <a:rPr lang="en-US" sz="3600" dirty="0" err="1"/>
              <a:t>Localização</a:t>
            </a:r>
            <a:r>
              <a:rPr lang="en-US" sz="3600" dirty="0"/>
              <a:t> </a:t>
            </a:r>
            <a:r>
              <a:rPr lang="en-US" sz="3600" dirty="0" err="1"/>
              <a:t>geográfica</a:t>
            </a:r>
            <a:endParaRPr lang="en-US" sz="3600" dirty="0"/>
          </a:p>
          <a:p>
            <a:r>
              <a:rPr lang="en-US" sz="3600" dirty="0" err="1"/>
              <a:t>Administração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1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Um sistema cujo </a:t>
            </a:r>
            <a:r>
              <a:rPr lang="pt" sz="3600" b="1" dirty="0"/>
              <a:t>tamanho</a:t>
            </a:r>
            <a:r>
              <a:rPr lang="pt" sz="3600" dirty="0"/>
              <a:t> é escalável indica que ele se mantém eficiente à medida que são adicionados mais recursos e usuários.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38BCB-E95A-E246-81F6-27CFD5726959}"/>
              </a:ext>
            </a:extLst>
          </p:cNvPr>
          <p:cNvSpPr txBox="1"/>
          <p:nvPr/>
        </p:nvSpPr>
        <p:spPr>
          <a:xfrm>
            <a:off x="3698576" y="6512321"/>
            <a:ext cx="6019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www.iconfinder.com</a:t>
            </a:r>
            <a:r>
              <a:rPr lang="pt-BR" sz="1000" dirty="0"/>
              <a:t>/</a:t>
            </a:r>
            <a:r>
              <a:rPr lang="pt-BR" sz="1000" dirty="0" err="1"/>
              <a:t>icons</a:t>
            </a:r>
            <a:r>
              <a:rPr lang="pt-BR" sz="1000" dirty="0"/>
              <a:t>/3132425/</a:t>
            </a:r>
            <a:r>
              <a:rPr lang="pt-BR" sz="1000" dirty="0" err="1"/>
              <a:t>big_data_scalability_scale_volume_icon</a:t>
            </a:r>
            <a:endParaRPr lang="pt-BR" sz="1000" dirty="0"/>
          </a:p>
        </p:txBody>
      </p:sp>
      <p:pic>
        <p:nvPicPr>
          <p:cNvPr id="7" name="Picture 6" descr="Escalabilidde de Tamanho">
            <a:extLst>
              <a:ext uri="{FF2B5EF4-FFF2-40B4-BE49-F238E27FC236}">
                <a16:creationId xmlns:a16="http://schemas.microsoft.com/office/drawing/2014/main" id="{D689ECB0-F900-E44B-BBDB-88BF8604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10" y="2968256"/>
            <a:ext cx="3517275" cy="351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tal Scaling">
            <a:extLst>
              <a:ext uri="{FF2B5EF4-FFF2-40B4-BE49-F238E27FC236}">
                <a16:creationId xmlns:a16="http://schemas.microsoft.com/office/drawing/2014/main" id="{F131A758-062A-F848-B91D-D3667FF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339561"/>
            <a:ext cx="10331482" cy="3777622"/>
          </a:xfrm>
        </p:spPr>
        <p:txBody>
          <a:bodyPr>
            <a:normAutofit/>
          </a:bodyPr>
          <a:lstStyle/>
          <a:p>
            <a:r>
              <a:rPr lang="pt" sz="3200" dirty="0"/>
              <a:t>Mais usuários e recursos gerenciados ... mais capacidade computacional necessária</a:t>
            </a:r>
          </a:p>
          <a:p>
            <a:r>
              <a:rPr lang="pt" sz="3200" dirty="0"/>
              <a:t>Capacidade pode ser adicionada pela utilização de novos servidores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5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tal Scaling">
            <a:extLst>
              <a:ext uri="{FF2B5EF4-FFF2-40B4-BE49-F238E27FC236}">
                <a16:creationId xmlns:a16="http://schemas.microsoft.com/office/drawing/2014/main" id="{F131A758-062A-F848-B91D-D3667FF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339561"/>
            <a:ext cx="10331482" cy="3777622"/>
          </a:xfrm>
        </p:spPr>
        <p:txBody>
          <a:bodyPr>
            <a:normAutofit/>
          </a:bodyPr>
          <a:lstStyle/>
          <a:p>
            <a:r>
              <a:rPr lang="pt" sz="3200" dirty="0"/>
              <a:t>É o Escalonamento Horizontal (</a:t>
            </a:r>
            <a:r>
              <a:rPr lang="pt" sz="3200" i="1" dirty="0"/>
              <a:t>Horizontal </a:t>
            </a:r>
            <a:r>
              <a:rPr lang="pt" sz="3200" i="1" dirty="0" err="1"/>
              <a:t>Scaling</a:t>
            </a:r>
            <a:r>
              <a:rPr lang="pt" sz="3200" i="1" dirty="0"/>
              <a:t> </a:t>
            </a:r>
            <a:r>
              <a:rPr lang="pt" sz="3200" dirty="0"/>
              <a:t>ou</a:t>
            </a:r>
            <a:r>
              <a:rPr lang="pt" sz="3200" i="1" dirty="0"/>
              <a:t> </a:t>
            </a:r>
            <a:r>
              <a:rPr lang="pt" sz="3200" i="1" dirty="0" err="1"/>
              <a:t>Up</a:t>
            </a:r>
            <a:r>
              <a:rPr lang="pt" sz="3200" i="1" dirty="0"/>
              <a:t> </a:t>
            </a:r>
            <a:r>
              <a:rPr lang="pt" sz="3200" i="1" dirty="0" err="1"/>
              <a:t>Scaling</a:t>
            </a:r>
            <a:r>
              <a:rPr lang="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372" y="4761185"/>
            <a:ext cx="10673255" cy="14108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b="1" cap="all" dirty="0">
                <a:solidFill>
                  <a:schemeClr val="bg1"/>
                </a:solidFill>
              </a:rPr>
              <a:t>Capacidade computacional não era compartilhada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5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281" y="5698981"/>
            <a:ext cx="10054719" cy="1159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b="1" dirty="0"/>
              <a:t>Usuários são distribuídos entre servidores pra fazer Balanceamento de Carga (</a:t>
            </a:r>
            <a:r>
              <a:rPr lang="pt" sz="3200" b="1" i="1" dirty="0" err="1"/>
              <a:t>Load</a:t>
            </a:r>
            <a:r>
              <a:rPr lang="pt" sz="3200" b="1" i="1" dirty="0"/>
              <a:t> </a:t>
            </a:r>
            <a:r>
              <a:rPr lang="pt" sz="3200" b="1" i="1" dirty="0" err="1"/>
              <a:t>Balancing</a:t>
            </a:r>
            <a:r>
              <a:rPr lang="pt" sz="3200" b="1" dirty="0"/>
              <a:t>)</a:t>
            </a:r>
          </a:p>
          <a:p>
            <a:endParaRPr lang="pt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4034D-16BC-EB4C-81D4-3FF8C4670AC8}"/>
              </a:ext>
            </a:extLst>
          </p:cNvPr>
          <p:cNvSpPr txBox="1"/>
          <p:nvPr/>
        </p:nvSpPr>
        <p:spPr>
          <a:xfrm>
            <a:off x="3064933" y="79400"/>
            <a:ext cx="689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www.nginx.com</a:t>
            </a:r>
            <a:r>
              <a:rPr lang="en-US" dirty="0"/>
              <a:t>/resources/glossary/load-balancing/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90216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Escalonamento da capacidade computacional deve ser automatizado</a:t>
            </a:r>
          </a:p>
          <a:p>
            <a:r>
              <a:rPr lang="pt" sz="3200" dirty="0"/>
              <a:t>Sem isso: sistema perde desempenho e/ou deixa de atender usuários até que haja intervenção humana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7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Computação em Nuvem (</a:t>
            </a:r>
            <a:r>
              <a:rPr lang="pt" sz="3200" b="1" i="1" dirty="0" err="1"/>
              <a:t>Cloud</a:t>
            </a:r>
            <a:r>
              <a:rPr lang="pt" sz="3200" b="1" i="1" dirty="0"/>
              <a:t> </a:t>
            </a:r>
            <a:r>
              <a:rPr lang="pt" sz="3200" b="1" i="1" dirty="0" err="1"/>
              <a:t>Computing</a:t>
            </a:r>
            <a:r>
              <a:rPr lang="pt" sz="3200" dirty="0"/>
              <a:t>): automatização é facilitada.</a:t>
            </a:r>
          </a:p>
          <a:p>
            <a:r>
              <a:rPr lang="pt" sz="3200" dirty="0"/>
              <a:t>Provedores de </a:t>
            </a:r>
            <a:r>
              <a:rPr lang="pt" sz="3200" dirty="0" err="1"/>
              <a:t>Cloud</a:t>
            </a:r>
            <a:r>
              <a:rPr lang="pt" sz="3200" dirty="0"/>
              <a:t> como </a:t>
            </a:r>
            <a:r>
              <a:rPr lang="pt" sz="3200" dirty="0">
                <a:hlinkClick r:id="rId2"/>
              </a:rPr>
              <a:t>Amazon (AWS)</a:t>
            </a:r>
            <a:r>
              <a:rPr lang="pt" sz="3200" dirty="0"/>
              <a:t>, </a:t>
            </a:r>
            <a:r>
              <a:rPr lang="pt" sz="3200" dirty="0">
                <a:hlinkClick r:id="rId3"/>
              </a:rPr>
              <a:t>Google</a:t>
            </a:r>
            <a:r>
              <a:rPr lang="pt" sz="3200" dirty="0"/>
              <a:t> e </a:t>
            </a:r>
            <a:r>
              <a:rPr lang="pt" sz="3200" dirty="0">
                <a:hlinkClick r:id="rId4"/>
              </a:rPr>
              <a:t>Microsoft (Azure)</a:t>
            </a:r>
            <a:r>
              <a:rPr lang="pt" sz="3200" dirty="0"/>
              <a:t> fornecem soluções (até </a:t>
            </a:r>
            <a:r>
              <a:rPr lang="pt" sz="3200" i="1" dirty="0" err="1"/>
              <a:t>free</a:t>
            </a:r>
            <a:r>
              <a:rPr lang="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FEB56-996F-D84C-BD8D-4EB031046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00" y="3128298"/>
            <a:ext cx="4047066" cy="404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7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2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3" y="1444490"/>
            <a:ext cx="11842228" cy="5032509"/>
          </a:xfrm>
        </p:spPr>
        <p:txBody>
          <a:bodyPr>
            <a:noAutofit/>
          </a:bodyPr>
          <a:lstStyle/>
          <a:p>
            <a:r>
              <a:rPr lang="pt" sz="3600" dirty="0"/>
              <a:t>Escalabilidade horizontal na </a:t>
            </a:r>
            <a:r>
              <a:rPr lang="pt" sz="3600" dirty="0" err="1"/>
              <a:t>Cloud</a:t>
            </a:r>
            <a:r>
              <a:rPr lang="pt" sz="3600" dirty="0"/>
              <a:t>: possibilitada por meio de </a:t>
            </a:r>
            <a:r>
              <a:rPr lang="pt" sz="3600" b="1" dirty="0"/>
              <a:t>virtualização</a:t>
            </a:r>
          </a:p>
          <a:p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 descr="Horizontal Scaling">
            <a:extLst>
              <a:ext uri="{FF2B5EF4-FFF2-40B4-BE49-F238E27FC236}">
                <a16:creationId xmlns:a16="http://schemas.microsoft.com/office/drawing/2014/main" id="{C29438FA-0C30-E049-9A8D-E95058C99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20000" t="10000" r="10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46518"/>
            <a:ext cx="9530038" cy="901750"/>
          </a:xfrm>
        </p:spPr>
        <p:txBody>
          <a:bodyPr>
            <a:normAutofit/>
          </a:bodyPr>
          <a:lstStyle/>
          <a:p>
            <a:r>
              <a:rPr lang="en-US" b="1" cap="none" dirty="0" err="1"/>
              <a:t>Virtualização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86" y="4692676"/>
            <a:ext cx="11842228" cy="205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err="1"/>
              <a:t>Permite</a:t>
            </a:r>
            <a:r>
              <a:rPr lang="en-US" sz="3600" dirty="0"/>
              <a:t> </a:t>
            </a:r>
            <a:r>
              <a:rPr lang="en-US" sz="3600" dirty="0" err="1"/>
              <a:t>criar</a:t>
            </a:r>
            <a:r>
              <a:rPr lang="en-US" sz="3600" dirty="0"/>
              <a:t> </a:t>
            </a:r>
            <a:r>
              <a:rPr lang="en-US" sz="3600" dirty="0" err="1"/>
              <a:t>múltiplos</a:t>
            </a:r>
            <a:r>
              <a:rPr lang="en-US" sz="3600" dirty="0"/>
              <a:t> ambientes com </a:t>
            </a:r>
            <a:r>
              <a:rPr lang="en-US" sz="3600" dirty="0" err="1"/>
              <a:t>recursos</a:t>
            </a:r>
            <a:r>
              <a:rPr lang="en-US" sz="3600" dirty="0"/>
              <a:t> </a:t>
            </a:r>
            <a:r>
              <a:rPr lang="en-US" sz="3600" dirty="0" err="1"/>
              <a:t>computacionais</a:t>
            </a:r>
            <a:r>
              <a:rPr lang="en-US" sz="3600" dirty="0"/>
              <a:t> </a:t>
            </a:r>
            <a:r>
              <a:rPr lang="en-US" sz="3600" dirty="0" err="1"/>
              <a:t>dedicados</a:t>
            </a:r>
            <a:r>
              <a:rPr lang="en-US" sz="3600" dirty="0"/>
              <a:t>, </a:t>
            </a:r>
            <a:r>
              <a:rPr lang="en-US" sz="3600" dirty="0" err="1"/>
              <a:t>executando</a:t>
            </a:r>
            <a:r>
              <a:rPr lang="en-US" sz="3600" dirty="0"/>
              <a:t> de forma </a:t>
            </a:r>
            <a:r>
              <a:rPr lang="en-US" sz="3600" dirty="0" err="1"/>
              <a:t>isolada</a:t>
            </a:r>
            <a:r>
              <a:rPr lang="en-US" sz="3600" dirty="0"/>
              <a:t>, dentro de um </a:t>
            </a:r>
            <a:r>
              <a:rPr lang="en-US" sz="3600" dirty="0" err="1"/>
              <a:t>único</a:t>
            </a:r>
            <a:r>
              <a:rPr lang="en-US" sz="3600" dirty="0"/>
              <a:t> </a:t>
            </a:r>
            <a:r>
              <a:rPr lang="en-US" sz="3600" dirty="0" err="1"/>
              <a:t>equipamento</a:t>
            </a:r>
            <a:r>
              <a:rPr lang="en-US" sz="3600" dirty="0"/>
              <a:t> </a:t>
            </a:r>
            <a:r>
              <a:rPr lang="en-US" sz="3600" dirty="0" err="1"/>
              <a:t>físico</a:t>
            </a:r>
            <a:r>
              <a:rPr lang="en-US" sz="3600" dirty="0"/>
              <a:t> </a:t>
            </a:r>
            <a:r>
              <a:rPr lang="en-US" sz="3600" dirty="0">
                <a:hlinkClick r:id="rId3"/>
              </a:rPr>
              <a:t>[1]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6"/>
              </a:rPr>
              <a:t>[4]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368EA-19E0-D044-B0C6-BC32C5BAE54D}"/>
              </a:ext>
            </a:extLst>
          </p:cNvPr>
          <p:cNvSpPr txBox="1"/>
          <p:nvPr/>
        </p:nvSpPr>
        <p:spPr>
          <a:xfrm>
            <a:off x="93648" y="128061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/>
              <a:t>o7services.com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687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20000" t="10000" r="10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46518"/>
            <a:ext cx="9530038" cy="901750"/>
          </a:xfrm>
        </p:spPr>
        <p:txBody>
          <a:bodyPr>
            <a:normAutofit/>
          </a:bodyPr>
          <a:lstStyle/>
          <a:p>
            <a:r>
              <a:rPr lang="en-US" b="1" cap="none" dirty="0" err="1"/>
              <a:t>Virtualização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86" y="5520267"/>
            <a:ext cx="11842228" cy="1229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" sz="3600" dirty="0"/>
              <a:t>Uma das formas para conseguir compartilhamento de recursos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1BC75-DFA6-D547-9E70-E0B89AA5B203}"/>
              </a:ext>
            </a:extLst>
          </p:cNvPr>
          <p:cNvSpPr txBox="1"/>
          <p:nvPr/>
        </p:nvSpPr>
        <p:spPr>
          <a:xfrm>
            <a:off x="93648" y="128061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/>
              <a:t>o7services.com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41076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err="1"/>
              <a:t>Virtualização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13" y="1444490"/>
            <a:ext cx="11647357" cy="5314052"/>
          </a:xfrm>
        </p:spPr>
        <p:txBody>
          <a:bodyPr>
            <a:noAutofit/>
          </a:bodyPr>
          <a:lstStyle/>
          <a:p>
            <a:r>
              <a:rPr lang="pt" sz="3600" dirty="0"/>
              <a:t>Mais comuns: </a:t>
            </a:r>
            <a:r>
              <a:rPr lang="pt" sz="3600" b="1" dirty="0"/>
              <a:t>Máquinas Virtuais</a:t>
            </a:r>
            <a:r>
              <a:rPr lang="pt" sz="3600" dirty="0"/>
              <a:t> (</a:t>
            </a:r>
            <a:r>
              <a:rPr lang="pt" sz="3600" i="1" dirty="0"/>
              <a:t>Virtual </a:t>
            </a:r>
            <a:r>
              <a:rPr lang="pt" sz="3600" i="1" dirty="0" err="1"/>
              <a:t>Machines</a:t>
            </a:r>
            <a:r>
              <a:rPr lang="pt" sz="3600" i="1" dirty="0"/>
              <a:t>, </a:t>
            </a:r>
            <a:r>
              <a:rPr lang="pt" sz="3600" i="1" dirty="0" err="1"/>
              <a:t>VMs</a:t>
            </a:r>
            <a:r>
              <a:rPr lang="pt" sz="3600" dirty="0"/>
              <a:t>) e </a:t>
            </a:r>
            <a:r>
              <a:rPr lang="pt" sz="3600" b="1" dirty="0"/>
              <a:t>Contêineres</a:t>
            </a:r>
          </a:p>
          <a:p>
            <a:r>
              <a:rPr lang="pt" sz="3600" dirty="0">
                <a:hlinkClick r:id="rId2"/>
              </a:rPr>
              <a:t>Contêineres se popularizaram apenas em 2013</a:t>
            </a:r>
            <a:r>
              <a:rPr lang="pt" sz="3600" dirty="0"/>
              <a:t>: as definições de virtualização em livros e artigos na internet podem considerar apenas </a:t>
            </a:r>
            <a:r>
              <a:rPr lang="pt" sz="3600" dirty="0" err="1"/>
              <a:t>VMs</a:t>
            </a:r>
            <a:r>
              <a:rPr lang="pt" sz="36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 descr="A picture containing building, person, blue, large&#10;&#10;Description automatically generated">
            <a:extLst>
              <a:ext uri="{FF2B5EF4-FFF2-40B4-BE49-F238E27FC236}">
                <a16:creationId xmlns:a16="http://schemas.microsoft.com/office/drawing/2014/main" id="{A4BC9AA5-0A6E-FE42-8D97-ACDA890F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4144259"/>
            <a:ext cx="4318000" cy="27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" b="1" cap="none" dirty="0"/>
              <a:t>Máquinas Virtuais (</a:t>
            </a:r>
            <a:r>
              <a:rPr lang="pt" b="1" cap="none" dirty="0" err="1"/>
              <a:t>VMs</a:t>
            </a:r>
            <a:r>
              <a:rPr lang="pt" b="1" cap="none" dirty="0"/>
              <a:t>)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b="1" dirty="0"/>
              <a:t>Máquinas Virtuais (</a:t>
            </a:r>
            <a:r>
              <a:rPr lang="pt" sz="3200" b="1" dirty="0" err="1"/>
              <a:t>VMs</a:t>
            </a:r>
            <a:r>
              <a:rPr lang="pt" sz="3200" b="1" dirty="0"/>
              <a:t>)</a:t>
            </a:r>
            <a:r>
              <a:rPr lang="pt" sz="3200" dirty="0"/>
              <a:t>: possuem um SO completo rodando sobre o SO da máquina física (</a:t>
            </a:r>
            <a:r>
              <a:rPr lang="pt" sz="3200" i="1" dirty="0" err="1"/>
              <a:t>Physical</a:t>
            </a:r>
            <a:r>
              <a:rPr lang="pt" sz="3200" i="1" dirty="0"/>
              <a:t> </a:t>
            </a:r>
            <a:r>
              <a:rPr lang="pt" sz="3200" i="1" dirty="0" err="1"/>
              <a:t>Machine</a:t>
            </a:r>
            <a:r>
              <a:rPr lang="pt" sz="3200" i="1" dirty="0"/>
              <a:t> – PM</a:t>
            </a:r>
            <a:r>
              <a:rPr lang="pt" sz="3200" dirty="0"/>
              <a:t>)</a:t>
            </a:r>
          </a:p>
          <a:p>
            <a:r>
              <a:rPr lang="pt" sz="3200" dirty="0"/>
              <a:t>Seu SO pode ser qualquer um</a:t>
            </a:r>
          </a:p>
          <a:p>
            <a:r>
              <a:rPr lang="pt" sz="3200" dirty="0" err="1"/>
              <a:t>VMs</a:t>
            </a:r>
            <a:r>
              <a:rPr lang="pt" sz="3200" dirty="0"/>
              <a:t> são chamadas de convidadas (</a:t>
            </a:r>
            <a:r>
              <a:rPr lang="pt" sz="3200" i="1" dirty="0" err="1"/>
              <a:t>Guest</a:t>
            </a:r>
            <a:r>
              <a:rPr lang="pt" sz="3200" dirty="0"/>
              <a:t>)</a:t>
            </a:r>
          </a:p>
          <a:p>
            <a:r>
              <a:rPr lang="pt" sz="3200" dirty="0"/>
              <a:t>A máquina física é chamada de hospedeira (</a:t>
            </a:r>
            <a:r>
              <a:rPr lang="pt" sz="3200" i="1" dirty="0"/>
              <a:t>Host</a:t>
            </a:r>
            <a:r>
              <a:rPr lang="pt" sz="3200" dirty="0"/>
              <a:t>)</a:t>
            </a:r>
          </a:p>
          <a:p>
            <a:r>
              <a:rPr lang="pt" sz="3200" dirty="0"/>
              <a:t>Exemplos de softwares: </a:t>
            </a:r>
            <a:r>
              <a:rPr lang="pt" sz="3200" dirty="0" err="1"/>
              <a:t>VirtualBox</a:t>
            </a:r>
            <a:r>
              <a:rPr lang="pt" sz="3200" dirty="0"/>
              <a:t>, </a:t>
            </a:r>
            <a:r>
              <a:rPr lang="pt" sz="3200" dirty="0" err="1"/>
              <a:t>VMWare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CC756-C01E-E044-B095-B04B4BFD3B19}"/>
              </a:ext>
            </a:extLst>
          </p:cNvPr>
          <p:cNvGrpSpPr/>
          <p:nvPr/>
        </p:nvGrpSpPr>
        <p:grpSpPr>
          <a:xfrm>
            <a:off x="2306326" y="4992438"/>
            <a:ext cx="8810226" cy="1990257"/>
            <a:chOff x="2306326" y="4867743"/>
            <a:chExt cx="8810226" cy="1990257"/>
          </a:xfrm>
        </p:grpSpPr>
        <p:pic>
          <p:nvPicPr>
            <p:cNvPr id="6" name="Picture 5" descr="VirtualBox">
              <a:extLst>
                <a:ext uri="{FF2B5EF4-FFF2-40B4-BE49-F238E27FC236}">
                  <a16:creationId xmlns:a16="http://schemas.microsoft.com/office/drawing/2014/main" id="{DA76982A-56B9-8648-9E09-35C74324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6326" y="4943266"/>
              <a:ext cx="1839210" cy="1839210"/>
            </a:xfrm>
            <a:prstGeom prst="rect">
              <a:avLst/>
            </a:prstGeom>
          </p:spPr>
        </p:pic>
        <p:pic>
          <p:nvPicPr>
            <p:cNvPr id="8" name="Picture 7" descr="VMWare">
              <a:extLst>
                <a:ext uri="{FF2B5EF4-FFF2-40B4-BE49-F238E27FC236}">
                  <a16:creationId xmlns:a16="http://schemas.microsoft.com/office/drawing/2014/main" id="{0378F247-797E-CD45-B1D0-67D7BEA4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5071" y="4867743"/>
              <a:ext cx="5511481" cy="1990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07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" b="1" cap="none" dirty="0"/>
              <a:t>Contêineres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b="1" dirty="0"/>
              <a:t>Contêiner</a:t>
            </a:r>
            <a:r>
              <a:rPr lang="pt" sz="3200" dirty="0"/>
              <a:t>: pacote com aplicações, dependências e configurações para execução de um sistema, de forma isolada, dentro de um SO hospedeiro [</a:t>
            </a:r>
            <a:r>
              <a:rPr lang="pt" sz="3200" dirty="0">
                <a:hlinkClick r:id="rId2"/>
              </a:rPr>
              <a:t>RedHat</a:t>
            </a:r>
            <a:r>
              <a:rPr lang="pt" sz="3200" dirty="0"/>
              <a:t>]</a:t>
            </a:r>
          </a:p>
          <a:p>
            <a:r>
              <a:rPr lang="pt" sz="3200" dirty="0"/>
              <a:t>São mais leves que </a:t>
            </a:r>
            <a:r>
              <a:rPr lang="pt" sz="3200" dirty="0" err="1"/>
              <a:t>VMs</a:t>
            </a:r>
            <a:r>
              <a:rPr lang="pt" sz="3200" dirty="0"/>
              <a:t>: não possuem SO próprio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78</a:t>
            </a:fld>
            <a:endParaRPr lang="en-US" dirty="0"/>
          </a:p>
        </p:txBody>
      </p:sp>
      <p:pic>
        <p:nvPicPr>
          <p:cNvPr id="6" name="Picture 5" descr="A picture containing building, person, blue, large&#10;&#10;Description automatically generated">
            <a:extLst>
              <a:ext uri="{FF2B5EF4-FFF2-40B4-BE49-F238E27FC236}">
                <a16:creationId xmlns:a16="http://schemas.microsoft.com/office/drawing/2014/main" id="{F21BB330-6CAE-5A42-9D95-CF42AEC2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4144259"/>
            <a:ext cx="4318000" cy="27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9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" b="1" cap="none" dirty="0"/>
              <a:t>Contêineres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Usam o SO da máquina física (Host)</a:t>
            </a:r>
          </a:p>
          <a:p>
            <a:r>
              <a:rPr lang="pt" sz="3200" dirty="0"/>
              <a:t>Atualmente: </a:t>
            </a:r>
            <a:r>
              <a:rPr lang="en-US" sz="3200" dirty="0">
                <a:hlinkClick r:id="rId2"/>
              </a:rPr>
              <a:t>C</a:t>
            </a:r>
            <a:r>
              <a:rPr lang="pt" sz="3200" dirty="0">
                <a:hlinkClick r:id="rId2"/>
              </a:rPr>
              <a:t>ontêineres Linux</a:t>
            </a:r>
            <a:r>
              <a:rPr lang="pt" sz="3200" dirty="0"/>
              <a:t> e </a:t>
            </a:r>
            <a:r>
              <a:rPr lang="pt" sz="3200" dirty="0">
                <a:hlinkClick r:id="rId3"/>
              </a:rPr>
              <a:t>Windows</a:t>
            </a:r>
            <a:r>
              <a:rPr lang="pt" sz="3200" dirty="0"/>
              <a:t>.</a:t>
            </a:r>
          </a:p>
          <a:p>
            <a:r>
              <a:rPr lang="pt" sz="3200" dirty="0"/>
              <a:t>Popularizados com </a:t>
            </a:r>
            <a:r>
              <a:rPr lang="pt" sz="3200" dirty="0">
                <a:hlinkClick r:id="rId4"/>
              </a:rPr>
              <a:t>Docker</a:t>
            </a:r>
            <a:r>
              <a:rPr lang="pt" sz="3200" dirty="0"/>
              <a:t>: gerenciador de contêineres.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9C76E0C-2C6D-A74C-83CE-A661D2050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5041900"/>
            <a:ext cx="2133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6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746125"/>
            <a:ext cx="5044966" cy="253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rgbClr val="FFFF00"/>
                </a:solidFill>
              </a:rPr>
              <a:t>Realizavam tarefas requerendo alto poder de processamento</a:t>
            </a:r>
            <a:endParaRPr lang="pt" sz="3200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85AA3-E8E7-3143-8810-6239274F38B1}"/>
              </a:ext>
            </a:extLst>
          </p:cNvPr>
          <p:cNvSpPr txBox="1"/>
          <p:nvPr/>
        </p:nvSpPr>
        <p:spPr>
          <a:xfrm>
            <a:off x="406790" y="6369269"/>
            <a:ext cx="246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600" dirty="0">
                <a:solidFill>
                  <a:schemeClr val="bg1"/>
                </a:solidFill>
              </a:rPr>
              <a:t>Img: </a:t>
            </a:r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giphy.com</a:t>
            </a:r>
            <a:endParaRPr lang="en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Tecnologias permitem que ambientes virtualizados (</a:t>
            </a:r>
            <a:r>
              <a:rPr lang="pt" sz="3200" b="1" dirty="0" err="1"/>
              <a:t>VMs</a:t>
            </a:r>
            <a:r>
              <a:rPr lang="pt" sz="3200" dirty="0"/>
              <a:t> ou </a:t>
            </a:r>
            <a:r>
              <a:rPr lang="pt" sz="3200" b="1" dirty="0"/>
              <a:t>contêineres</a:t>
            </a:r>
            <a:r>
              <a:rPr lang="pt" sz="3200" dirty="0"/>
              <a:t>) sejam criados, iniciados, clonados, finalizados de forma automatizada</a:t>
            </a:r>
          </a:p>
          <a:p>
            <a:r>
              <a:rPr lang="pt" sz="3200" dirty="0"/>
              <a:t>Clonagem: implantação em outro servidor quando a demanda de usuários aumentar, permitindo balancear a carga</a:t>
            </a:r>
          </a:p>
          <a:p>
            <a:r>
              <a:rPr lang="pt" sz="3200" dirty="0"/>
              <a:t>Podem ser finalizados quando a demanda de acessos diminuir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>
                <a:hlinkClick r:id="rId2"/>
              </a:rPr>
              <a:t>Computação em nuvem: capacidade computacional “infinita”</a:t>
            </a:r>
            <a:r>
              <a:rPr lang="pt" sz="3600" dirty="0"/>
              <a:t> (Silva Filho, et al 2017)</a:t>
            </a:r>
          </a:p>
          <a:p>
            <a:r>
              <a:rPr lang="pt" sz="3600" dirty="0"/>
              <a:t>Mas um sistema não pode ser infinitamente escalável</a:t>
            </a:r>
          </a:p>
          <a:p>
            <a:r>
              <a:rPr lang="pt" sz="3600" dirty="0"/>
              <a:t>Custo: escalabilidade limitada pelo orçamento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b="1" dirty="0"/>
              <a:t>Centenas de milhares de acesso pra milhões</a:t>
            </a:r>
            <a:r>
              <a:rPr lang="pt" sz="3600" dirty="0"/>
              <a:t>: dificilmente estará preparado para tal salto de escala</a:t>
            </a:r>
          </a:p>
          <a:p>
            <a:r>
              <a:rPr lang="pt-PT" sz="3600" dirty="0"/>
              <a:t>Tecnologia e arquitetura do sistema não adequados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“Don’t count the servers, </a:t>
            </a:r>
            <a:br>
              <a:rPr lang="en-US" sz="4400" i="1" dirty="0"/>
            </a:br>
            <a:r>
              <a:rPr lang="en-US" sz="4400" i="1" dirty="0"/>
              <a:t>make the servers count”</a:t>
            </a:r>
          </a:p>
          <a:p>
            <a:pPr marL="0" indent="0">
              <a:buNone/>
            </a:pPr>
            <a:endParaRPr lang="en-US" sz="4400" i="1" dirty="0"/>
          </a:p>
          <a:p>
            <a:pPr marL="0" indent="0" algn="ctr">
              <a:buNone/>
            </a:pPr>
            <a:r>
              <a:rPr lang="en-US" sz="3600" i="1" dirty="0">
                <a:hlinkClick r:id="rId2"/>
              </a:rPr>
              <a:t>Scaling Instragram Infra</a:t>
            </a:r>
            <a:r>
              <a:rPr lang="en-US" sz="3600" dirty="0">
                <a:hlinkClick r:id="rId2"/>
              </a:rPr>
              <a:t> - Lisa Guo, 2016</a:t>
            </a:r>
            <a:r>
              <a:rPr lang="en-US" sz="3600" dirty="0"/>
              <a:t>. </a:t>
            </a:r>
            <a:r>
              <a:rPr lang="en-US" sz="3600" dirty="0">
                <a:hlinkClick r:id="rId3"/>
              </a:rPr>
              <a:t>https://youtu.be/hnpzNAPiC0E</a:t>
            </a:r>
            <a:r>
              <a:rPr lang="en-US" sz="3600" dirty="0"/>
              <a:t> </a:t>
            </a:r>
          </a:p>
          <a:p>
            <a:pPr marL="0" indent="0">
              <a:buNone/>
            </a:pPr>
            <a:endParaRPr lang="pt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5D344-9D56-480D-BDC3-A1EC7C4E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920" b="118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19824-0CF7-7940-A79C-9AA3D67A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933" y="5319440"/>
            <a:ext cx="8610600" cy="1293028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geográfica</a:t>
            </a:r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C9B1B-1B8B-E542-A408-0ABB4C5B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9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70667"/>
            <a:ext cx="10908264" cy="4106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dirty="0"/>
              <a:t>Indica que o sistema continua funcionando, e de forma eficiente, mesmo que a posição entre usuários e recursos mude e a distância entre eles aumente [SDPP]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685800" dist="38100" dir="5400000" algn="t" rotWithShape="0">
                    <a:prstClr val="black"/>
                  </a:outerShdw>
                </a:effectLst>
              </a:rPr>
              <a:t>ESCALABILIDADE geográfica</a:t>
            </a:r>
            <a:endParaRPr lang="pt-BR" dirty="0">
              <a:solidFill>
                <a:srgbClr val="FFFF00"/>
              </a:solidFill>
              <a:effectLst>
                <a:outerShdw blurRad="685800" dist="38100" dir="5400000" algn="t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b="1" dirty="0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Aplicações mais impactadas: jogos online e  </a:t>
            </a:r>
            <a:r>
              <a:rPr lang="pt" sz="3200" b="1" i="1" dirty="0" err="1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Instant</a:t>
            </a:r>
            <a:r>
              <a:rPr lang="pt" sz="3200" b="1" i="1" dirty="0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 </a:t>
            </a:r>
            <a:r>
              <a:rPr lang="pt" sz="3200" b="1" i="1" dirty="0" err="1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Messaging</a:t>
            </a:r>
            <a:endParaRPr lang="pt" sz="3200" b="1" i="1" dirty="0">
              <a:solidFill>
                <a:srgbClr val="FFFF00"/>
              </a:solidFill>
              <a:effectLst>
                <a:outerShdw blurRad="368300" dist="38100" dir="5400000" algn="t" rotWithShape="0">
                  <a:prstClr val="black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rgbClr val="FFFF00"/>
                </a:solidFill>
              </a:rPr>
              <a:t>86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05682CD-65FD-664A-8A6C-472C330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4853542"/>
            <a:ext cx="3175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1F997-2172-4447-BE9C-AC09BFCAE9D3}"/>
              </a:ext>
            </a:extLst>
          </p:cNvPr>
          <p:cNvSpPr txBox="1"/>
          <p:nvPr/>
        </p:nvSpPr>
        <p:spPr>
          <a:xfrm>
            <a:off x="3251200" y="6476999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b="1" dirty="0">
                <a:solidFill>
                  <a:schemeClr val="bg1"/>
                </a:solidFill>
              </a:rPr>
              <a:t>Imgs: </a:t>
            </a:r>
            <a:r>
              <a:rPr lang="en-US" b="1" dirty="0" err="1">
                <a:solidFill>
                  <a:schemeClr val="bg1"/>
                </a:solidFill>
              </a:rPr>
              <a:t>khanukaev.com</a:t>
            </a:r>
            <a:r>
              <a:rPr lang="en-US" b="1" dirty="0">
                <a:solidFill>
                  <a:schemeClr val="bg1"/>
                </a:solidFill>
              </a:rPr>
              <a:t> | </a:t>
            </a:r>
            <a:r>
              <a:rPr lang="en-US" b="1" dirty="0" err="1">
                <a:solidFill>
                  <a:schemeClr val="bg1"/>
                </a:solidFill>
              </a:rPr>
              <a:t>techtudo.com.br</a:t>
            </a:r>
            <a:endParaRPr lang="en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685800" dist="38100" dir="5400000" algn="t" rotWithShape="0">
                    <a:prstClr val="black"/>
                  </a:outerShdw>
                </a:effectLst>
              </a:rPr>
              <a:t>ESCALABILIDADE geográfica</a:t>
            </a:r>
            <a:endParaRPr lang="pt-BR" dirty="0">
              <a:solidFill>
                <a:srgbClr val="FFFF00"/>
              </a:solidFill>
              <a:effectLst>
                <a:outerShdw blurRad="685800" dist="38100" dir="5400000" algn="t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967509"/>
            <a:ext cx="10908264" cy="1509490"/>
          </a:xfrm>
        </p:spPr>
        <p:txBody>
          <a:bodyPr>
            <a:normAutofit/>
          </a:bodyPr>
          <a:lstStyle/>
          <a:p>
            <a:r>
              <a:rPr lang="pt" sz="3200" b="1" dirty="0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O </a:t>
            </a:r>
            <a:r>
              <a:rPr lang="pt" sz="3200" b="1" i="1" dirty="0" err="1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delay</a:t>
            </a:r>
            <a:r>
              <a:rPr lang="pt" sz="3200" b="1" dirty="0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 causado pela distância pode prejudicar a experiência do usuário ou até impossibilitar a interação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rgbClr val="FFFF00"/>
                </a:solidFill>
              </a:rPr>
              <a:t>87</a:t>
            </a:fld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04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ESCALABILIDADE administrativa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58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6" y="170656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ESCALABILIDADE administrativa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89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8F5403-E324-7C47-9A1E-869FA074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375149"/>
            <a:ext cx="9309652" cy="2101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b="1" dirty="0"/>
              <a:t>O esforço para administração do sistema ainda é baixo, mesmo com o aumento de usuários e recursos [SDPP]</a:t>
            </a:r>
          </a:p>
        </p:txBody>
      </p:sp>
    </p:spTree>
    <p:extLst>
      <p:ext uri="{BB962C8B-B14F-4D97-AF65-F5344CB8AC3E}">
        <p14:creationId xmlns:p14="http://schemas.microsoft.com/office/powerpoint/2010/main" val="1492477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015" y="381000"/>
            <a:ext cx="7200624" cy="18577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Muitas dessas tarefas eram processadas em lote </a:t>
            </a:r>
            <a:b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(batch </a:t>
            </a:r>
            <a:r>
              <a:rPr lang="pt-BR" sz="4000" b="1" dirty="0" err="1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processing</a:t>
            </a:r>
            <a: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pt" sz="4000" b="1" dirty="0">
              <a:solidFill>
                <a:schemeClr val="bg1"/>
              </a:solidFill>
              <a:effectLst>
                <a:outerShdw blurRad="635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6" y="170656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ESCALABILIDADE administrativa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8F5403-E324-7C47-9A1E-869FA074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375149"/>
            <a:ext cx="9309652" cy="2101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b="1" dirty="0"/>
              <a:t>Administradores do sistema não devem perceber o impacto do aumento do tamanho.</a:t>
            </a:r>
          </a:p>
        </p:txBody>
      </p:sp>
    </p:spTree>
    <p:extLst>
      <p:ext uri="{BB962C8B-B14F-4D97-AF65-F5344CB8AC3E}">
        <p14:creationId xmlns:p14="http://schemas.microsoft.com/office/powerpoint/2010/main" val="1756030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6" y="170656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ESCALABILIDADE administrativa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8F5403-E324-7C47-9A1E-869FA074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375149"/>
            <a:ext cx="9309652" cy="2101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600" b="1" dirty="0"/>
              <a:t>Sistema convencional de uma Loja Virtual</a:t>
            </a:r>
            <a:r>
              <a:rPr lang="pt" sz="3200" b="1" dirty="0"/>
              <a:t>: processo de separação e envio das encomendas é manual, tais estágios precisam ser registrados no sistema.</a:t>
            </a:r>
          </a:p>
        </p:txBody>
      </p:sp>
    </p:spTree>
    <p:extLst>
      <p:ext uri="{BB962C8B-B14F-4D97-AF65-F5344CB8AC3E}">
        <p14:creationId xmlns:p14="http://schemas.microsoft.com/office/powerpoint/2010/main" val="4048409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6" y="170656"/>
            <a:ext cx="9448800" cy="18250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pt" sz="6000" b="1" dirty="0"/>
              <a:t>Tal sistema é escalável administrativamente?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8F5403-E324-7C47-9A1E-869FA074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375149"/>
            <a:ext cx="9309652" cy="2101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b="1" dirty="0"/>
              <a:t>Não, pois o aumento das vendas vai tornar o processamento manual do envio mais lento, exigindo mais funcionários.</a:t>
            </a:r>
          </a:p>
        </p:txBody>
      </p:sp>
    </p:spTree>
    <p:extLst>
      <p:ext uri="{BB962C8B-B14F-4D97-AF65-F5344CB8AC3E}">
        <p14:creationId xmlns:p14="http://schemas.microsoft.com/office/powerpoint/2010/main" val="1165214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2482850"/>
            <a:ext cx="8398934" cy="385683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pt" b="1" dirty="0" err="1"/>
              <a:t>Amazon</a:t>
            </a:r>
            <a:r>
              <a:rPr lang="pt" b="1" dirty="0"/>
              <a:t> e </a:t>
            </a:r>
            <a:r>
              <a:rPr lang="pt" b="1" dirty="0" err="1"/>
              <a:t>alibaba</a:t>
            </a:r>
            <a:r>
              <a:rPr lang="pt" b="1" dirty="0"/>
              <a:t>: processos </a:t>
            </a:r>
            <a:r>
              <a:rPr lang="pt" b="1" dirty="0" err="1"/>
              <a:t>semi-automatizados</a:t>
            </a:r>
            <a:r>
              <a:rPr lang="pt" b="1" dirty="0"/>
              <a:t> por meio de </a:t>
            </a:r>
            <a:r>
              <a:rPr lang="pt" b="1" dirty="0" err="1"/>
              <a:t>robôS</a:t>
            </a:r>
            <a:br>
              <a:rPr lang="pt" b="1" dirty="0"/>
            </a:br>
            <a:br>
              <a:rPr lang="pt" b="1" dirty="0"/>
            </a:br>
            <a:r>
              <a:rPr lang="en-US" b="1" cap="none" dirty="0">
                <a:hlinkClick r:id="rId5"/>
              </a:rPr>
              <a:t>https://youtu.be/Ox05Bks2Q3s</a:t>
            </a:r>
            <a:br>
              <a:rPr lang="en-US" b="1" cap="none" dirty="0"/>
            </a:br>
            <a:r>
              <a:rPr lang="en-US" b="1" cap="none" dirty="0">
                <a:hlinkClick r:id="rId6"/>
              </a:rPr>
              <a:t>https://youtu.be/FBl4Y55V2Z4</a:t>
            </a:r>
            <a:r>
              <a:rPr lang="en-US" b="1" cap="none" dirty="0"/>
              <a:t> </a:t>
            </a:r>
            <a:endParaRPr lang="pt" b="1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74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94</a:t>
            </a:fld>
            <a:endParaRPr lang="en-US"/>
          </a:p>
        </p:txBody>
      </p:sp>
      <p:pic>
        <p:nvPicPr>
          <p:cNvPr id="7" name="Online Media 6" descr="Inside Alibaba's smart warehouse staffed by robots">
            <a:hlinkClick r:id="" action="ppaction://media"/>
            <a:extLst>
              <a:ext uri="{FF2B5EF4-FFF2-40B4-BE49-F238E27FC236}">
                <a16:creationId xmlns:a16="http://schemas.microsoft.com/office/drawing/2014/main" id="{1D8F3B01-6202-B24F-897D-DF796594FB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85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6" y="170656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ESCALABILIDADE administrativa</a:t>
            </a:r>
            <a:endParaRPr lang="pt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8F5403-E324-7C47-9A1E-869FA074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375149"/>
            <a:ext cx="9309652" cy="2101849"/>
          </a:xfrm>
        </p:spPr>
        <p:txBody>
          <a:bodyPr>
            <a:normAutofit/>
          </a:bodyPr>
          <a:lstStyle/>
          <a:p>
            <a:r>
              <a:rPr lang="pt" sz="3200" b="1" dirty="0"/>
              <a:t>Tornar um sistema escalável em uma ou mais dimensões é um grande desafio</a:t>
            </a:r>
          </a:p>
          <a:p>
            <a:r>
              <a:rPr lang="pt" sz="3200" b="1" dirty="0"/>
              <a:t>É preciso fazer um balanço entre benefícios e desvantagens</a:t>
            </a:r>
          </a:p>
        </p:txBody>
      </p:sp>
    </p:spTree>
    <p:extLst>
      <p:ext uri="{BB962C8B-B14F-4D97-AF65-F5344CB8AC3E}">
        <p14:creationId xmlns:p14="http://schemas.microsoft.com/office/powerpoint/2010/main" val="2212069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044735B-E8B5-4B31-97AE-8E5839D1DE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166672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Problemas de ESCALABILIDADE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38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044735B-E8B5-4B31-97AE-8E5839D1DE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347927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Problemas de ESCALABILIDADE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F87E77-FA75-0143-B2A9-620BA751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760133"/>
            <a:ext cx="10908264" cy="3716866"/>
          </a:xfrm>
        </p:spPr>
        <p:txBody>
          <a:bodyPr>
            <a:normAutofit/>
          </a:bodyPr>
          <a:lstStyle/>
          <a:p>
            <a:r>
              <a:rPr lang="pt" sz="3200" b="1" dirty="0"/>
              <a:t>Desvantagens: aumenta da escala para atender mais usuários pode trazer perdas de desempenho em geral [SDPP]</a:t>
            </a:r>
          </a:p>
          <a:p>
            <a:r>
              <a:rPr lang="pt" sz="3200" b="1" dirty="0"/>
              <a:t>Mais computadores pode aumentar a troca de mensagens e o tempo de resposta</a:t>
            </a:r>
          </a:p>
        </p:txBody>
      </p:sp>
    </p:spTree>
    <p:extLst>
      <p:ext uri="{BB962C8B-B14F-4D97-AF65-F5344CB8AC3E}">
        <p14:creationId xmlns:p14="http://schemas.microsoft.com/office/powerpoint/2010/main" val="149051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" grpId="1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044735B-E8B5-4B31-97AE-8E5839D1DE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347927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Problemas de ESCALABILIDADE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F87E77-FA75-0143-B2A9-620BA751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760133"/>
            <a:ext cx="10908264" cy="3716866"/>
          </a:xfrm>
        </p:spPr>
        <p:txBody>
          <a:bodyPr>
            <a:normAutofit/>
          </a:bodyPr>
          <a:lstStyle/>
          <a:p>
            <a:r>
              <a:rPr lang="pt" sz="3200" b="1" dirty="0"/>
              <a:t>Robôs da </a:t>
            </a:r>
            <a:r>
              <a:rPr lang="pt" sz="3200" b="1" dirty="0" err="1"/>
              <a:t>Amazon</a:t>
            </a:r>
            <a:r>
              <a:rPr lang="pt" sz="3200" b="1" dirty="0"/>
              <a:t>: aumentar o número de robôs em operação (que pode ser automático) pode congestionar os corredores</a:t>
            </a:r>
          </a:p>
          <a:p>
            <a:r>
              <a:rPr lang="pt" sz="3200" b="1" dirty="0"/>
              <a:t>Causaria uma perda de desempenho geral</a:t>
            </a:r>
          </a:p>
          <a:p>
            <a:r>
              <a:rPr lang="pt" sz="3200" b="1" dirty="0"/>
              <a:t>...introduziria uma certa lentidão em todo o sistema</a:t>
            </a:r>
          </a:p>
        </p:txBody>
      </p:sp>
    </p:spTree>
    <p:extLst>
      <p:ext uri="{BB962C8B-B14F-4D97-AF65-F5344CB8AC3E}">
        <p14:creationId xmlns:p14="http://schemas.microsoft.com/office/powerpoint/2010/main" val="227975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" grpId="1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044735B-E8B5-4B31-97AE-8E5839D1DE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F87E77-FA75-0143-B2A9-620BA751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760133"/>
            <a:ext cx="10908264" cy="37168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4000" b="1" dirty="0"/>
              <a:t>Para cada uma das 3 dimensões em que um sistema pode ser escalável, existem problemas associados quando uma dessas dimensões é alterada.</a:t>
            </a:r>
          </a:p>
          <a:p>
            <a:endParaRPr lang="pt" sz="4000" b="1" dirty="0"/>
          </a:p>
        </p:txBody>
      </p:sp>
    </p:spTree>
    <p:extLst>
      <p:ext uri="{BB962C8B-B14F-4D97-AF65-F5344CB8AC3E}">
        <p14:creationId xmlns:p14="http://schemas.microsoft.com/office/powerpoint/2010/main" val="1603140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3502</Words>
  <Application>Microsoft Macintosh PowerPoint</Application>
  <PresentationFormat>Widescreen</PresentationFormat>
  <Paragraphs>531</Paragraphs>
  <Slides>132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6" baseType="lpstr">
      <vt:lpstr>Arial</vt:lpstr>
      <vt:lpstr>Calibri</vt:lpstr>
      <vt:lpstr>Century Gothic</vt:lpstr>
      <vt:lpstr>Vapor Trail</vt:lpstr>
      <vt:lpstr>Fundamentos de Sistemas Distribuídos: o caminho que nos levou até eles</vt:lpstr>
      <vt:lpstr>A era dos mainframes</vt:lpstr>
      <vt:lpstr>Estes eram o que chamamos de servidores hoje</vt:lpstr>
      <vt:lpstr>Apesar do termo ainda ser utilizado e terem evoluído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Processamento em lote</vt:lpstr>
      <vt:lpstr>Processamento em lote (batch)</vt:lpstr>
      <vt:lpstr>Processamento em lote</vt:lpstr>
      <vt:lpstr>Processamento em lote</vt:lpstr>
      <vt:lpstr>Surgimento dos sistemas distribuídos (SDs)</vt:lpstr>
      <vt:lpstr>Terminais burros</vt:lpstr>
      <vt:lpstr>Terminais  Burros</vt:lpstr>
      <vt:lpstr>Thin Client</vt:lpstr>
      <vt:lpstr>Surgimento dos sds</vt:lpstr>
      <vt:lpstr>PowerPoint Presentation</vt:lpstr>
      <vt:lpstr>Dividir pra Conquistar: Ordenação</vt:lpstr>
      <vt:lpstr>Dividir pra Conquistar: Jogos</vt:lpstr>
      <vt:lpstr>PowerPoint Presentation</vt:lpstr>
      <vt:lpstr>🚀 Propulsão dos sistemas distribúidos</vt:lpstr>
      <vt:lpstr>Propulsão dos SDs</vt:lpstr>
      <vt:lpstr>Propulsão dos SDs</vt:lpstr>
      <vt:lpstr>Propulsão dos SDs</vt:lpstr>
      <vt:lpstr>Propulsão dos SDs</vt:lpstr>
      <vt:lpstr>propulsão dos sds</vt:lpstr>
      <vt:lpstr>Definições de sds</vt:lpstr>
      <vt:lpstr>Definições de sds</vt:lpstr>
      <vt:lpstr>Definições de sds</vt:lpstr>
      <vt:lpstr>Características</vt:lpstr>
      <vt:lpstr>Características</vt:lpstr>
      <vt:lpstr>Características</vt:lpstr>
      <vt:lpstr>Características</vt:lpstr>
      <vt:lpstr>PowerPoint Presentation</vt:lpstr>
      <vt:lpstr>PowerPoint Presentation</vt:lpstr>
      <vt:lpstr>exemplos de sds</vt:lpstr>
      <vt:lpstr>exemplos de sds</vt:lpstr>
      <vt:lpstr>Resumindo características</vt:lpstr>
      <vt:lpstr>Middleware</vt:lpstr>
      <vt:lpstr>middleware</vt:lpstr>
      <vt:lpstr>middleware</vt:lpstr>
      <vt:lpstr>middleware</vt:lpstr>
      <vt:lpstr>middleware</vt:lpstr>
      <vt:lpstr>middleware</vt:lpstr>
      <vt:lpstr>middleware</vt:lpstr>
      <vt:lpstr>Objetivos de um sistema distribuído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ESCALABILIDADE</vt:lpstr>
      <vt:lpstr>ESCALABILIDADE</vt:lpstr>
      <vt:lpstr>ESCALABILIDADE</vt:lpstr>
      <vt:lpstr>ESCALABILIDADE</vt:lpstr>
      <vt:lpstr>O Sistema da receita federal é escalável?</vt:lpstr>
      <vt:lpstr>dimensões ESCALABILIDADE</vt:lpstr>
      <vt:lpstr>dimensões ESCALABILIDADE</vt:lpstr>
      <vt:lpstr>ESCALABILIDADE de tamanho</vt:lpstr>
      <vt:lpstr>ESCALABILIDADE de tamanho</vt:lpstr>
      <vt:lpstr>ESCALABILIDADE de tamanho</vt:lpstr>
      <vt:lpstr>PowerPoint Presentation</vt:lpstr>
      <vt:lpstr>ESCALABILIDADE de tamanho</vt:lpstr>
      <vt:lpstr>ESCALABILIDADE de tamanho</vt:lpstr>
      <vt:lpstr>ESCALABILIDADE de tamanho</vt:lpstr>
      <vt:lpstr>Virtualização</vt:lpstr>
      <vt:lpstr>Virtualização</vt:lpstr>
      <vt:lpstr>Virtualização</vt:lpstr>
      <vt:lpstr>Máquinas Virtuais (VMs)</vt:lpstr>
      <vt:lpstr>Contêineres</vt:lpstr>
      <vt:lpstr>Contêineres</vt:lpstr>
      <vt:lpstr>ESCALABILIDADE de tamanho</vt:lpstr>
      <vt:lpstr>ESCALABILIDADE de tamanho</vt:lpstr>
      <vt:lpstr>ESCALABILIDADE de tamanho</vt:lpstr>
      <vt:lpstr>ESCALABILIDADE de tamanho</vt:lpstr>
      <vt:lpstr>ESCALABILIDADE geográfica</vt:lpstr>
      <vt:lpstr>ESCALABILIDADE geográfica</vt:lpstr>
      <vt:lpstr>ESCALABILIDADE geográfica</vt:lpstr>
      <vt:lpstr>ESCALABILIDADE geográfica</vt:lpstr>
      <vt:lpstr>ESCALABILIDADE administrativa</vt:lpstr>
      <vt:lpstr>ESCALABILIDADE administrativa</vt:lpstr>
      <vt:lpstr>ESCALABILIDADE administrativa</vt:lpstr>
      <vt:lpstr>ESCALABILIDADE administrativa</vt:lpstr>
      <vt:lpstr>Tal sistema é escalável administrativamente?</vt:lpstr>
      <vt:lpstr>Amazon e alibaba: processos semi-automatizados por meio de robôS  https://youtu.be/Ox05Bks2Q3s https://youtu.be/FBl4Y55V2Z4 </vt:lpstr>
      <vt:lpstr>PowerPoint Presentation</vt:lpstr>
      <vt:lpstr>ESCALABILIDADE administrativa</vt:lpstr>
      <vt:lpstr>Problemas de ESCALABILIDADE</vt:lpstr>
      <vt:lpstr>Problemas de ESCALABILIDADE</vt:lpstr>
      <vt:lpstr>Problemas de ESCALABILIDADE</vt:lpstr>
      <vt:lpstr>PowerPoint Presentation</vt:lpstr>
      <vt:lpstr>Problemas de  ESCALABILIDADE de tamanho</vt:lpstr>
      <vt:lpstr>Problema:  Serviço centralizado</vt:lpstr>
      <vt:lpstr>Problema:  Serviço centralizado</vt:lpstr>
      <vt:lpstr>Problema:  Serviço centralizado</vt:lpstr>
      <vt:lpstr>Problema:  Dados centralizados</vt:lpstr>
      <vt:lpstr>Problema:  Dados centralizados</vt:lpstr>
      <vt:lpstr>Problema:  Dados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Problemas de  ESCALABILIDADE geográfica</vt:lpstr>
      <vt:lpstr>Discutindo estraTéGias  de escalabilidade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Transparência (falta finalizar)</vt:lpstr>
      <vt:lpstr>Transparência a falhas</vt:lpstr>
      <vt:lpstr>Transparência a falhas</vt:lpstr>
      <vt:lpstr>Transparência a falhas</vt:lpstr>
      <vt:lpstr>Transparência a falhas</vt:lpstr>
      <vt:lpstr>Transparência a falhas</vt:lpstr>
      <vt:lpstr>Transparência a falhas</vt:lpstr>
      <vt:lpstr>Disponibilidade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Sistemas Distribuídos: o caminho que nos levou até eles</dc:title>
  <dc:creator>Manoel Campos da Silva Filho</dc:creator>
  <cp:lastModifiedBy>Manoel Campos da Silva Filho</cp:lastModifiedBy>
  <cp:revision>14</cp:revision>
  <dcterms:created xsi:type="dcterms:W3CDTF">2020-09-23T18:30:52Z</dcterms:created>
  <dcterms:modified xsi:type="dcterms:W3CDTF">2020-09-23T21:13:28Z</dcterms:modified>
</cp:coreProperties>
</file>